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8" r:id="rId5"/>
    <p:sldId id="338" r:id="rId6"/>
    <p:sldId id="323" r:id="rId7"/>
    <p:sldId id="343" r:id="rId8"/>
    <p:sldId id="344" r:id="rId9"/>
    <p:sldId id="345" r:id="rId10"/>
    <p:sldId id="342" r:id="rId11"/>
    <p:sldId id="325" r:id="rId12"/>
    <p:sldId id="341" r:id="rId13"/>
    <p:sldId id="352" r:id="rId14"/>
    <p:sldId id="346" r:id="rId15"/>
    <p:sldId id="347" r:id="rId16"/>
    <p:sldId id="349" r:id="rId17"/>
    <p:sldId id="348" r:id="rId18"/>
    <p:sldId id="350" r:id="rId19"/>
    <p:sldId id="351" r:id="rId20"/>
    <p:sldId id="340" r:id="rId21"/>
    <p:sldId id="33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141F"/>
    <a:srgbClr val="B3D180"/>
    <a:srgbClr val="BCBCBC"/>
    <a:srgbClr val="BC8C00"/>
    <a:srgbClr val="364659"/>
    <a:srgbClr val="F1DEA2"/>
    <a:srgbClr val="78CAD1"/>
    <a:srgbClr val="9CD382"/>
    <a:srgbClr val="EE9C32"/>
    <a:srgbClr val="2154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3" autoAdjust="0"/>
    <p:restoredTop sz="94660"/>
  </p:normalViewPr>
  <p:slideViewPr>
    <p:cSldViewPr snapToGrid="0">
      <p:cViewPr varScale="1">
        <p:scale>
          <a:sx n="81" d="100"/>
          <a:sy n="81" d="100"/>
        </p:scale>
        <p:origin x="23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8CD4D-BA1F-4BAA-9A78-8E513A034A4C}" type="datetimeFigureOut">
              <a:rPr lang="en-US" smtClean="0"/>
              <a:t>3/6/2024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72DBD-CAF6-4B69-92DB-53FBDBBFA92A}" type="slidenum">
              <a:rPr lang="en-US" smtClean="0"/>
              <a:t>‹#›</a:t>
            </a:fld>
            <a:endParaRPr lang="en-US" dirty="0"/>
          </a:p>
        </p:txBody>
      </p:sp>
    </p:spTree>
    <p:extLst>
      <p:ext uri="{BB962C8B-B14F-4D97-AF65-F5344CB8AC3E}">
        <p14:creationId xmlns:p14="http://schemas.microsoft.com/office/powerpoint/2010/main" val="107446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Town’s zoning consultant working on zoning code review. 1974 code was indeed focused on the south end – before the 1974 code the code was a derivation of the 1929 code. The south end was not what the south end is today until the 1960’s. The threat that was responded to was the high-rise tower. The 1974 code put an end to that and capped height at three stories for the next 50 years. The result, the development pattern of the south end is frozen in time. My job is not to judge decisions of the past, but to assist the town in setting the regulatory table for its future. The future of the south end is in your hands. The south end is on the precipice of change. The day the south end changed forever – the date of the surfside collapse. The coastal condominium in Florida changed forever that day. It opened the door for high assessments, buy outs, and redevelopment. Our challenge is to shape the development pattern and form of the redevelopment – when it comes. It starts with ideation. It starts with your voice. </a:t>
            </a:r>
          </a:p>
        </p:txBody>
      </p:sp>
      <p:sp>
        <p:nvSpPr>
          <p:cNvPr id="4" name="Slide Number Placeholder 3"/>
          <p:cNvSpPr>
            <a:spLocks noGrp="1"/>
          </p:cNvSpPr>
          <p:nvPr>
            <p:ph type="sldNum" sz="quarter" idx="5"/>
          </p:nvPr>
        </p:nvSpPr>
        <p:spPr/>
        <p:txBody>
          <a:bodyPr/>
          <a:lstStyle/>
          <a:p>
            <a:fld id="{58272DBD-CAF6-4B69-92DB-53FBDBBFA92A}" type="slidenum">
              <a:rPr lang="en-US" smtClean="0"/>
              <a:t>1</a:t>
            </a:fld>
            <a:endParaRPr lang="en-US" dirty="0"/>
          </a:p>
        </p:txBody>
      </p:sp>
    </p:spTree>
    <p:extLst>
      <p:ext uri="{BB962C8B-B14F-4D97-AF65-F5344CB8AC3E}">
        <p14:creationId xmlns:p14="http://schemas.microsoft.com/office/powerpoint/2010/main" val="1021085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heights. </a:t>
            </a:r>
          </a:p>
        </p:txBody>
      </p:sp>
      <p:sp>
        <p:nvSpPr>
          <p:cNvPr id="4" name="Slide Number Placeholder 3"/>
          <p:cNvSpPr>
            <a:spLocks noGrp="1"/>
          </p:cNvSpPr>
          <p:nvPr>
            <p:ph type="sldNum" sz="quarter" idx="5"/>
          </p:nvPr>
        </p:nvSpPr>
        <p:spPr/>
        <p:txBody>
          <a:bodyPr/>
          <a:lstStyle/>
          <a:p>
            <a:fld id="{58272DBD-CAF6-4B69-92DB-53FBDBBFA92A}" type="slidenum">
              <a:rPr lang="en-US" smtClean="0"/>
              <a:t>10</a:t>
            </a:fld>
            <a:endParaRPr lang="en-US" dirty="0"/>
          </a:p>
        </p:txBody>
      </p:sp>
    </p:spTree>
    <p:extLst>
      <p:ext uri="{BB962C8B-B14F-4D97-AF65-F5344CB8AC3E}">
        <p14:creationId xmlns:p14="http://schemas.microsoft.com/office/powerpoint/2010/main" val="594789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zoning shape the South End? </a:t>
            </a:r>
          </a:p>
        </p:txBody>
      </p:sp>
      <p:sp>
        <p:nvSpPr>
          <p:cNvPr id="4" name="Slide Number Placeholder 3"/>
          <p:cNvSpPr>
            <a:spLocks noGrp="1"/>
          </p:cNvSpPr>
          <p:nvPr>
            <p:ph type="sldNum" sz="quarter" idx="5"/>
          </p:nvPr>
        </p:nvSpPr>
        <p:spPr/>
        <p:txBody>
          <a:bodyPr/>
          <a:lstStyle/>
          <a:p>
            <a:fld id="{58272DBD-CAF6-4B69-92DB-53FBDBBFA92A}" type="slidenum">
              <a:rPr lang="en-US" smtClean="0"/>
              <a:t>11</a:t>
            </a:fld>
            <a:endParaRPr lang="en-US" dirty="0"/>
          </a:p>
        </p:txBody>
      </p:sp>
    </p:spTree>
    <p:extLst>
      <p:ext uri="{BB962C8B-B14F-4D97-AF65-F5344CB8AC3E}">
        <p14:creationId xmlns:p14="http://schemas.microsoft.com/office/powerpoint/2010/main" val="134063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Pre-1974 – 8 stories of 90 feet was permitted – these are technically high-rise buildings – bulkhead setbacks; motels permitted by right </a:t>
            </a:r>
          </a:p>
        </p:txBody>
      </p:sp>
      <p:sp>
        <p:nvSpPr>
          <p:cNvPr id="4" name="Slide Number Placeholder 3"/>
          <p:cNvSpPr>
            <a:spLocks noGrp="1"/>
          </p:cNvSpPr>
          <p:nvPr>
            <p:ph type="sldNum" sz="quarter" idx="5"/>
          </p:nvPr>
        </p:nvSpPr>
        <p:spPr/>
        <p:txBody>
          <a:bodyPr/>
          <a:lstStyle/>
          <a:p>
            <a:fld id="{58272DBD-CAF6-4B69-92DB-53FBDBBFA92A}" type="slidenum">
              <a:rPr lang="en-US" smtClean="0"/>
              <a:t>12</a:t>
            </a:fld>
            <a:endParaRPr lang="en-US" dirty="0"/>
          </a:p>
        </p:txBody>
      </p:sp>
    </p:spTree>
    <p:extLst>
      <p:ext uri="{BB962C8B-B14F-4D97-AF65-F5344CB8AC3E}">
        <p14:creationId xmlns:p14="http://schemas.microsoft.com/office/powerpoint/2010/main" val="4193088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different zones – all residential – varying degrees of density and only one allowing hotels and limited restaurants serving individual condo buildings – height caps at 2 and three stories. Boxy development pattern frozen in 1974. </a:t>
            </a:r>
          </a:p>
        </p:txBody>
      </p:sp>
      <p:sp>
        <p:nvSpPr>
          <p:cNvPr id="4" name="Slide Number Placeholder 3"/>
          <p:cNvSpPr>
            <a:spLocks noGrp="1"/>
          </p:cNvSpPr>
          <p:nvPr>
            <p:ph type="sldNum" sz="quarter" idx="5"/>
          </p:nvPr>
        </p:nvSpPr>
        <p:spPr/>
        <p:txBody>
          <a:bodyPr/>
          <a:lstStyle/>
          <a:p>
            <a:fld id="{58272DBD-CAF6-4B69-92DB-53FBDBBFA92A}" type="slidenum">
              <a:rPr lang="en-US" smtClean="0"/>
              <a:t>13</a:t>
            </a:fld>
            <a:endParaRPr lang="en-US" dirty="0"/>
          </a:p>
        </p:txBody>
      </p:sp>
    </p:spTree>
    <p:extLst>
      <p:ext uri="{BB962C8B-B14F-4D97-AF65-F5344CB8AC3E}">
        <p14:creationId xmlns:p14="http://schemas.microsoft.com/office/powerpoint/2010/main" val="255622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zoning shape the future development patterns of the South End?</a:t>
            </a:r>
          </a:p>
        </p:txBody>
      </p:sp>
      <p:sp>
        <p:nvSpPr>
          <p:cNvPr id="4" name="Slide Number Placeholder 3"/>
          <p:cNvSpPr>
            <a:spLocks noGrp="1"/>
          </p:cNvSpPr>
          <p:nvPr>
            <p:ph type="sldNum" sz="quarter" idx="5"/>
          </p:nvPr>
        </p:nvSpPr>
        <p:spPr/>
        <p:txBody>
          <a:bodyPr/>
          <a:lstStyle/>
          <a:p>
            <a:fld id="{58272DBD-CAF6-4B69-92DB-53FBDBBFA92A}" type="slidenum">
              <a:rPr lang="en-US" smtClean="0"/>
              <a:t>14</a:t>
            </a:fld>
            <a:endParaRPr lang="en-US" dirty="0"/>
          </a:p>
        </p:txBody>
      </p:sp>
    </p:spTree>
    <p:extLst>
      <p:ext uri="{BB962C8B-B14F-4D97-AF65-F5344CB8AC3E}">
        <p14:creationId xmlns:p14="http://schemas.microsoft.com/office/powerpoint/2010/main" val="275157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opportunities? Maintenance-free living unlike other parts of PB which requires constant </a:t>
            </a:r>
            <a:r>
              <a:rPr lang="en-US" dirty="0" err="1"/>
              <a:t>maintence</a:t>
            </a:r>
            <a:r>
              <a:rPr lang="en-US" dirty="0"/>
              <a:t>; condo-living; waterfront public rec opportunities; water, views, extraordinary value</a:t>
            </a:r>
          </a:p>
        </p:txBody>
      </p:sp>
      <p:sp>
        <p:nvSpPr>
          <p:cNvPr id="4" name="Slide Number Placeholder 3"/>
          <p:cNvSpPr>
            <a:spLocks noGrp="1"/>
          </p:cNvSpPr>
          <p:nvPr>
            <p:ph type="sldNum" sz="quarter" idx="5"/>
          </p:nvPr>
        </p:nvSpPr>
        <p:spPr/>
        <p:txBody>
          <a:bodyPr/>
          <a:lstStyle/>
          <a:p>
            <a:fld id="{58272DBD-CAF6-4B69-92DB-53FBDBBFA92A}" type="slidenum">
              <a:rPr lang="en-US" smtClean="0"/>
              <a:t>15</a:t>
            </a:fld>
            <a:endParaRPr lang="en-US" dirty="0"/>
          </a:p>
        </p:txBody>
      </p:sp>
    </p:spTree>
    <p:extLst>
      <p:ext uri="{BB962C8B-B14F-4D97-AF65-F5344CB8AC3E}">
        <p14:creationId xmlns:p14="http://schemas.microsoft.com/office/powerpoint/2010/main" val="356025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South End currently has aging buildings in various states of maintenance and repair; changing tastes and preferences; assessments; 2,000 units on a two-lane road; lake level rise; competition; frozen built environment</a:t>
            </a:r>
          </a:p>
        </p:txBody>
      </p:sp>
      <p:sp>
        <p:nvSpPr>
          <p:cNvPr id="4" name="Slide Number Placeholder 3"/>
          <p:cNvSpPr>
            <a:spLocks noGrp="1"/>
          </p:cNvSpPr>
          <p:nvPr>
            <p:ph type="sldNum" sz="quarter" idx="5"/>
          </p:nvPr>
        </p:nvSpPr>
        <p:spPr/>
        <p:txBody>
          <a:bodyPr/>
          <a:lstStyle/>
          <a:p>
            <a:fld id="{58272DBD-CAF6-4B69-92DB-53FBDBBFA92A}" type="slidenum">
              <a:rPr lang="en-US" smtClean="0"/>
              <a:t>16</a:t>
            </a:fld>
            <a:endParaRPr lang="en-US" dirty="0"/>
          </a:p>
        </p:txBody>
      </p:sp>
    </p:spTree>
    <p:extLst>
      <p:ext uri="{BB962C8B-B14F-4D97-AF65-F5344CB8AC3E}">
        <p14:creationId xmlns:p14="http://schemas.microsoft.com/office/powerpoint/2010/main" val="100342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 we consider as new developments come along – orientation of the buildings to A1A and the water; bulk, scale, massing, and design of buildings; protecting views; unfreezing the development pattern but creating appropriate guardrails that promote a more unique and PB like built environment that protects property rights. There is surely more and that is what we want to hear from you. What should we be considering as we consider the future of the South End? You know this place best – we look forward to hearing from you. Thank you. </a:t>
            </a:r>
          </a:p>
        </p:txBody>
      </p:sp>
      <p:sp>
        <p:nvSpPr>
          <p:cNvPr id="4" name="Slide Number Placeholder 3"/>
          <p:cNvSpPr>
            <a:spLocks noGrp="1"/>
          </p:cNvSpPr>
          <p:nvPr>
            <p:ph type="sldNum" sz="quarter" idx="5"/>
          </p:nvPr>
        </p:nvSpPr>
        <p:spPr/>
        <p:txBody>
          <a:bodyPr/>
          <a:lstStyle/>
          <a:p>
            <a:fld id="{58272DBD-CAF6-4B69-92DB-53FBDBBFA92A}" type="slidenum">
              <a:rPr lang="en-US" smtClean="0"/>
              <a:t>17</a:t>
            </a:fld>
            <a:endParaRPr lang="en-US" dirty="0"/>
          </a:p>
        </p:txBody>
      </p:sp>
    </p:spTree>
    <p:extLst>
      <p:ext uri="{BB962C8B-B14F-4D97-AF65-F5344CB8AC3E}">
        <p14:creationId xmlns:p14="http://schemas.microsoft.com/office/powerpoint/2010/main" val="516786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and visit pbzoning.org to keep informed about the project. </a:t>
            </a:r>
          </a:p>
        </p:txBody>
      </p:sp>
      <p:sp>
        <p:nvSpPr>
          <p:cNvPr id="4" name="Slide Number Placeholder 3"/>
          <p:cNvSpPr>
            <a:spLocks noGrp="1"/>
          </p:cNvSpPr>
          <p:nvPr>
            <p:ph type="sldNum" sz="quarter" idx="5"/>
          </p:nvPr>
        </p:nvSpPr>
        <p:spPr/>
        <p:txBody>
          <a:bodyPr/>
          <a:lstStyle/>
          <a:p>
            <a:fld id="{58272DBD-CAF6-4B69-92DB-53FBDBBFA92A}" type="slidenum">
              <a:rPr lang="en-US" smtClean="0"/>
              <a:t>18</a:t>
            </a:fld>
            <a:endParaRPr lang="en-US" dirty="0"/>
          </a:p>
        </p:txBody>
      </p:sp>
    </p:spTree>
    <p:extLst>
      <p:ext uri="{BB962C8B-B14F-4D97-AF65-F5344CB8AC3E}">
        <p14:creationId xmlns:p14="http://schemas.microsoft.com/office/powerpoint/2010/main" val="2928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joined us at the Designing Our Palm Beach charrettes one year ago. </a:t>
            </a:r>
          </a:p>
        </p:txBody>
      </p:sp>
      <p:sp>
        <p:nvSpPr>
          <p:cNvPr id="4" name="Slide Number Placeholder 3"/>
          <p:cNvSpPr>
            <a:spLocks noGrp="1"/>
          </p:cNvSpPr>
          <p:nvPr>
            <p:ph type="sldNum" sz="quarter" idx="5"/>
          </p:nvPr>
        </p:nvSpPr>
        <p:spPr/>
        <p:txBody>
          <a:bodyPr/>
          <a:lstStyle/>
          <a:p>
            <a:fld id="{58272DBD-CAF6-4B69-92DB-53FBDBBFA92A}" type="slidenum">
              <a:rPr lang="en-US" smtClean="0"/>
              <a:t>2</a:t>
            </a:fld>
            <a:endParaRPr lang="en-US" dirty="0"/>
          </a:p>
        </p:txBody>
      </p:sp>
    </p:spTree>
    <p:extLst>
      <p:ext uri="{BB962C8B-B14F-4D97-AF65-F5344CB8AC3E}">
        <p14:creationId xmlns:p14="http://schemas.microsoft.com/office/powerpoint/2010/main" val="301847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concluded based on our review and engagement with you. There are some sites that are not achieving their highest and best use. They will set the stage for the form and character of the next generation of development in the south end. The south end is disconnected from the rest of Palm Beach and is a series of islands on an island. Access to water and views of water is of paramount importance. Parking is an interesting issue – surface parking, underground parking, structured podium parking; A1A is a limiting factor in the South End. Two lanes – State DOT – high traffic volume. Unlikely to change. </a:t>
            </a:r>
          </a:p>
        </p:txBody>
      </p:sp>
      <p:sp>
        <p:nvSpPr>
          <p:cNvPr id="4" name="Slide Number Placeholder 3"/>
          <p:cNvSpPr>
            <a:spLocks noGrp="1"/>
          </p:cNvSpPr>
          <p:nvPr>
            <p:ph type="sldNum" sz="quarter" idx="5"/>
          </p:nvPr>
        </p:nvSpPr>
        <p:spPr/>
        <p:txBody>
          <a:bodyPr/>
          <a:lstStyle/>
          <a:p>
            <a:fld id="{58272DBD-CAF6-4B69-92DB-53FBDBBFA92A}" type="slidenum">
              <a:rPr lang="en-US" smtClean="0"/>
              <a:t>3</a:t>
            </a:fld>
            <a:endParaRPr lang="en-US" dirty="0"/>
          </a:p>
        </p:txBody>
      </p:sp>
    </p:spTree>
    <p:extLst>
      <p:ext uri="{BB962C8B-B14F-4D97-AF65-F5344CB8AC3E}">
        <p14:creationId xmlns:p14="http://schemas.microsoft.com/office/powerpoint/2010/main" val="88151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ideas that came out of the charrette include building a podium to address lake level rise – build on that. </a:t>
            </a:r>
          </a:p>
        </p:txBody>
      </p:sp>
      <p:sp>
        <p:nvSpPr>
          <p:cNvPr id="4" name="Slide Number Placeholder 3"/>
          <p:cNvSpPr>
            <a:spLocks noGrp="1"/>
          </p:cNvSpPr>
          <p:nvPr>
            <p:ph type="sldNum" sz="quarter" idx="5"/>
          </p:nvPr>
        </p:nvSpPr>
        <p:spPr/>
        <p:txBody>
          <a:bodyPr/>
          <a:lstStyle/>
          <a:p>
            <a:fld id="{58272DBD-CAF6-4B69-92DB-53FBDBBFA92A}" type="slidenum">
              <a:rPr lang="en-US" smtClean="0"/>
              <a:t>4</a:t>
            </a:fld>
            <a:endParaRPr lang="en-US" dirty="0"/>
          </a:p>
        </p:txBody>
      </p:sp>
    </p:spTree>
    <p:extLst>
      <p:ext uri="{BB962C8B-B14F-4D97-AF65-F5344CB8AC3E}">
        <p14:creationId xmlns:p14="http://schemas.microsoft.com/office/powerpoint/2010/main" val="82330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under the podium</a:t>
            </a:r>
          </a:p>
        </p:txBody>
      </p:sp>
      <p:sp>
        <p:nvSpPr>
          <p:cNvPr id="4" name="Slide Number Placeholder 3"/>
          <p:cNvSpPr>
            <a:spLocks noGrp="1"/>
          </p:cNvSpPr>
          <p:nvPr>
            <p:ph type="sldNum" sz="quarter" idx="5"/>
          </p:nvPr>
        </p:nvSpPr>
        <p:spPr/>
        <p:txBody>
          <a:bodyPr/>
          <a:lstStyle/>
          <a:p>
            <a:fld id="{58272DBD-CAF6-4B69-92DB-53FBDBBFA92A}" type="slidenum">
              <a:rPr lang="en-US" smtClean="0"/>
              <a:t>5</a:t>
            </a:fld>
            <a:endParaRPr lang="en-US" dirty="0"/>
          </a:p>
        </p:txBody>
      </p:sp>
    </p:spTree>
    <p:extLst>
      <p:ext uri="{BB962C8B-B14F-4D97-AF65-F5344CB8AC3E}">
        <p14:creationId xmlns:p14="http://schemas.microsoft.com/office/powerpoint/2010/main" val="292886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a:t>
            </a:r>
            <a:r>
              <a:rPr lang="en-US" dirty="0" err="1"/>
              <a:t>incoroporate</a:t>
            </a:r>
            <a:r>
              <a:rPr lang="en-US" dirty="0"/>
              <a:t> A1A – slow it down – make it more pedestrian friendly. </a:t>
            </a:r>
          </a:p>
        </p:txBody>
      </p:sp>
      <p:sp>
        <p:nvSpPr>
          <p:cNvPr id="4" name="Slide Number Placeholder 3"/>
          <p:cNvSpPr>
            <a:spLocks noGrp="1"/>
          </p:cNvSpPr>
          <p:nvPr>
            <p:ph type="sldNum" sz="quarter" idx="5"/>
          </p:nvPr>
        </p:nvSpPr>
        <p:spPr/>
        <p:txBody>
          <a:bodyPr/>
          <a:lstStyle/>
          <a:p>
            <a:fld id="{58272DBD-CAF6-4B69-92DB-53FBDBBFA92A}" type="slidenum">
              <a:rPr lang="en-US" smtClean="0"/>
              <a:t>6</a:t>
            </a:fld>
            <a:endParaRPr lang="en-US" dirty="0"/>
          </a:p>
        </p:txBody>
      </p:sp>
    </p:spTree>
    <p:extLst>
      <p:ext uri="{BB962C8B-B14F-4D97-AF65-F5344CB8AC3E}">
        <p14:creationId xmlns:p14="http://schemas.microsoft.com/office/powerpoint/2010/main" val="2862879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away with the box to articular buildings, provide more PB like designs, and preserve viewsheds. </a:t>
            </a:r>
          </a:p>
        </p:txBody>
      </p:sp>
      <p:sp>
        <p:nvSpPr>
          <p:cNvPr id="4" name="Slide Number Placeholder 3"/>
          <p:cNvSpPr>
            <a:spLocks noGrp="1"/>
          </p:cNvSpPr>
          <p:nvPr>
            <p:ph type="sldNum" sz="quarter" idx="5"/>
          </p:nvPr>
        </p:nvSpPr>
        <p:spPr/>
        <p:txBody>
          <a:bodyPr/>
          <a:lstStyle/>
          <a:p>
            <a:fld id="{58272DBD-CAF6-4B69-92DB-53FBDBBFA92A}" type="slidenum">
              <a:rPr lang="en-US" smtClean="0"/>
              <a:t>7</a:t>
            </a:fld>
            <a:endParaRPr lang="en-US" dirty="0"/>
          </a:p>
        </p:txBody>
      </p:sp>
    </p:spTree>
    <p:extLst>
      <p:ext uri="{BB962C8B-B14F-4D97-AF65-F5344CB8AC3E}">
        <p14:creationId xmlns:p14="http://schemas.microsoft.com/office/powerpoint/2010/main" val="151480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South End today – how did we get here? </a:t>
            </a:r>
          </a:p>
        </p:txBody>
      </p:sp>
      <p:sp>
        <p:nvSpPr>
          <p:cNvPr id="4" name="Slide Number Placeholder 3"/>
          <p:cNvSpPr>
            <a:spLocks noGrp="1"/>
          </p:cNvSpPr>
          <p:nvPr>
            <p:ph type="sldNum" sz="quarter" idx="5"/>
          </p:nvPr>
        </p:nvSpPr>
        <p:spPr/>
        <p:txBody>
          <a:bodyPr/>
          <a:lstStyle/>
          <a:p>
            <a:fld id="{58272DBD-CAF6-4B69-92DB-53FBDBBFA92A}" type="slidenum">
              <a:rPr lang="en-US" smtClean="0"/>
              <a:t>8</a:t>
            </a:fld>
            <a:endParaRPr lang="en-US" dirty="0"/>
          </a:p>
        </p:txBody>
      </p:sp>
    </p:spTree>
    <p:extLst>
      <p:ext uri="{BB962C8B-B14F-4D97-AF65-F5344CB8AC3E}">
        <p14:creationId xmlns:p14="http://schemas.microsoft.com/office/powerpoint/2010/main" val="201050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3.20 mile long - .20 mile wide – 350 acre part of PB that is about 20% public recreation – comprised of 86 condo buildings and over 2,000 units – makes up 60% of all condos in PB – most 3-8 stories – 50-70 feet high – the higher ones built before the 1974 code. </a:t>
            </a:r>
          </a:p>
        </p:txBody>
      </p:sp>
      <p:sp>
        <p:nvSpPr>
          <p:cNvPr id="4" name="Slide Number Placeholder 3"/>
          <p:cNvSpPr>
            <a:spLocks noGrp="1"/>
          </p:cNvSpPr>
          <p:nvPr>
            <p:ph type="sldNum" sz="quarter" idx="5"/>
          </p:nvPr>
        </p:nvSpPr>
        <p:spPr/>
        <p:txBody>
          <a:bodyPr/>
          <a:lstStyle/>
          <a:p>
            <a:fld id="{58272DBD-CAF6-4B69-92DB-53FBDBBFA92A}" type="slidenum">
              <a:rPr lang="en-US" smtClean="0"/>
              <a:t>9</a:t>
            </a:fld>
            <a:endParaRPr lang="en-US" dirty="0"/>
          </a:p>
        </p:txBody>
      </p:sp>
    </p:spTree>
    <p:extLst>
      <p:ext uri="{BB962C8B-B14F-4D97-AF65-F5344CB8AC3E}">
        <p14:creationId xmlns:p14="http://schemas.microsoft.com/office/powerpoint/2010/main" val="366514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3C60-4444-AF73-5CE5-C655DA7337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BD8-2C3F-BB79-A865-C6A4BDC501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480C16-9368-657E-C5DC-0FA532F64603}"/>
              </a:ext>
            </a:extLst>
          </p:cNvPr>
          <p:cNvSpPr>
            <a:spLocks noGrp="1"/>
          </p:cNvSpPr>
          <p:nvPr>
            <p:ph type="dt" sz="half" idx="10"/>
          </p:nvPr>
        </p:nvSpPr>
        <p:spPr/>
        <p:txBody>
          <a:bodyPr/>
          <a:lstStyle/>
          <a:p>
            <a:fld id="{FB7C4593-DB76-4816-AA49-F322CA687429}" type="datetime1">
              <a:rPr lang="en-US" smtClean="0"/>
              <a:t>3/6/2024</a:t>
            </a:fld>
            <a:endParaRPr lang="en-US" dirty="0"/>
          </a:p>
        </p:txBody>
      </p:sp>
      <p:sp>
        <p:nvSpPr>
          <p:cNvPr id="5" name="Footer Placeholder 4">
            <a:extLst>
              <a:ext uri="{FF2B5EF4-FFF2-40B4-BE49-F238E27FC236}">
                <a16:creationId xmlns:a16="http://schemas.microsoft.com/office/drawing/2014/main" id="{C6CC97D4-E619-ADCF-AC51-13967D5047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D1B321-0A57-5551-9061-84DD04DA7F76}"/>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279206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7563-C608-EF60-5F9C-309C6CAF0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3553DC-5F19-2D30-75B0-AD8574A48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02D52-5B5C-0DC6-16DF-732AEC2748DB}"/>
              </a:ext>
            </a:extLst>
          </p:cNvPr>
          <p:cNvSpPr>
            <a:spLocks noGrp="1"/>
          </p:cNvSpPr>
          <p:nvPr>
            <p:ph type="dt" sz="half" idx="10"/>
          </p:nvPr>
        </p:nvSpPr>
        <p:spPr/>
        <p:txBody>
          <a:bodyPr/>
          <a:lstStyle/>
          <a:p>
            <a:fld id="{8221414D-F151-41F9-889E-B1173645E62A}" type="datetime1">
              <a:rPr lang="en-US" smtClean="0"/>
              <a:t>3/6/2024</a:t>
            </a:fld>
            <a:endParaRPr lang="en-US" dirty="0"/>
          </a:p>
        </p:txBody>
      </p:sp>
      <p:sp>
        <p:nvSpPr>
          <p:cNvPr id="5" name="Footer Placeholder 4">
            <a:extLst>
              <a:ext uri="{FF2B5EF4-FFF2-40B4-BE49-F238E27FC236}">
                <a16:creationId xmlns:a16="http://schemas.microsoft.com/office/drawing/2014/main" id="{D9784ED1-0DA2-F741-287C-35A170746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116D98-F058-8092-E27B-EBF6E0BD0CAE}"/>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114877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4E08CA-975F-80DF-931F-2CE73897A1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F804CD-B44F-1E36-9690-0EF83022EB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33A4-4DE7-FA74-0C7D-849350B065D6}"/>
              </a:ext>
            </a:extLst>
          </p:cNvPr>
          <p:cNvSpPr>
            <a:spLocks noGrp="1"/>
          </p:cNvSpPr>
          <p:nvPr>
            <p:ph type="dt" sz="half" idx="10"/>
          </p:nvPr>
        </p:nvSpPr>
        <p:spPr/>
        <p:txBody>
          <a:bodyPr/>
          <a:lstStyle/>
          <a:p>
            <a:fld id="{AAC9C192-F421-48ED-B80A-FC0D818B84FE}" type="datetime1">
              <a:rPr lang="en-US" smtClean="0"/>
              <a:t>3/6/2024</a:t>
            </a:fld>
            <a:endParaRPr lang="en-US" dirty="0"/>
          </a:p>
        </p:txBody>
      </p:sp>
      <p:sp>
        <p:nvSpPr>
          <p:cNvPr id="5" name="Footer Placeholder 4">
            <a:extLst>
              <a:ext uri="{FF2B5EF4-FFF2-40B4-BE49-F238E27FC236}">
                <a16:creationId xmlns:a16="http://schemas.microsoft.com/office/drawing/2014/main" id="{C3EA1D1D-268F-1655-48E4-6C06090E1F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7AB052-C776-7970-F6D0-2FBA367DEEBC}"/>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374794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7ECD-D1D5-18E3-2BFF-327AE3C1E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F946A0-7A56-4EC3-62FF-B4A05E00B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2CF88-423E-745E-669A-4132AC2AAAAF}"/>
              </a:ext>
            </a:extLst>
          </p:cNvPr>
          <p:cNvSpPr>
            <a:spLocks noGrp="1"/>
          </p:cNvSpPr>
          <p:nvPr>
            <p:ph type="dt" sz="half" idx="10"/>
          </p:nvPr>
        </p:nvSpPr>
        <p:spPr/>
        <p:txBody>
          <a:bodyPr/>
          <a:lstStyle/>
          <a:p>
            <a:fld id="{BFBA0835-FBA9-4F24-912E-9B1D1F9F0A9D}" type="datetime1">
              <a:rPr lang="en-US" smtClean="0"/>
              <a:t>3/6/2024</a:t>
            </a:fld>
            <a:endParaRPr lang="en-US" dirty="0"/>
          </a:p>
        </p:txBody>
      </p:sp>
      <p:sp>
        <p:nvSpPr>
          <p:cNvPr id="5" name="Footer Placeholder 4">
            <a:extLst>
              <a:ext uri="{FF2B5EF4-FFF2-40B4-BE49-F238E27FC236}">
                <a16:creationId xmlns:a16="http://schemas.microsoft.com/office/drawing/2014/main" id="{37BBFFE2-D301-0D2F-C89B-2C5CE407CF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773CFF-4F00-2EB0-2B3D-15D98B4F813F}"/>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115395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EED20-53E7-A43A-3119-990DC61454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C9984E-49D4-24EF-8C82-EF2B6BCEE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D0FDBD-93BC-BA26-F8AC-D44A9B385E4A}"/>
              </a:ext>
            </a:extLst>
          </p:cNvPr>
          <p:cNvSpPr>
            <a:spLocks noGrp="1"/>
          </p:cNvSpPr>
          <p:nvPr>
            <p:ph type="dt" sz="half" idx="10"/>
          </p:nvPr>
        </p:nvSpPr>
        <p:spPr/>
        <p:txBody>
          <a:bodyPr/>
          <a:lstStyle/>
          <a:p>
            <a:fld id="{48916D8A-D525-4A35-B741-99814B71BA59}" type="datetime1">
              <a:rPr lang="en-US" smtClean="0"/>
              <a:t>3/6/2024</a:t>
            </a:fld>
            <a:endParaRPr lang="en-US" dirty="0"/>
          </a:p>
        </p:txBody>
      </p:sp>
      <p:sp>
        <p:nvSpPr>
          <p:cNvPr id="5" name="Footer Placeholder 4">
            <a:extLst>
              <a:ext uri="{FF2B5EF4-FFF2-40B4-BE49-F238E27FC236}">
                <a16:creationId xmlns:a16="http://schemas.microsoft.com/office/drawing/2014/main" id="{B73A808D-C9DC-D2D5-9B38-F8075AB718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0367DE-B511-39B3-676F-AF9D3B16E8D0}"/>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220078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4B71-660D-05BC-48DA-A813E4762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96B4-5AE6-0947-D947-55AB7A4803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D6396-9A8F-2414-5D8F-8AFA59AFF9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10804E-A07F-FEA0-2E7F-BD647A42F307}"/>
              </a:ext>
            </a:extLst>
          </p:cNvPr>
          <p:cNvSpPr>
            <a:spLocks noGrp="1"/>
          </p:cNvSpPr>
          <p:nvPr>
            <p:ph type="dt" sz="half" idx="10"/>
          </p:nvPr>
        </p:nvSpPr>
        <p:spPr/>
        <p:txBody>
          <a:bodyPr/>
          <a:lstStyle/>
          <a:p>
            <a:fld id="{45AD7CA5-2D1A-443A-804D-E223A4185BBB}" type="datetime1">
              <a:rPr lang="en-US" smtClean="0"/>
              <a:t>3/6/2024</a:t>
            </a:fld>
            <a:endParaRPr lang="en-US" dirty="0"/>
          </a:p>
        </p:txBody>
      </p:sp>
      <p:sp>
        <p:nvSpPr>
          <p:cNvPr id="6" name="Footer Placeholder 5">
            <a:extLst>
              <a:ext uri="{FF2B5EF4-FFF2-40B4-BE49-F238E27FC236}">
                <a16:creationId xmlns:a16="http://schemas.microsoft.com/office/drawing/2014/main" id="{2F178AFA-36F4-E990-7223-CF456AF749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DFBF00-4D0E-B560-F053-5D1E7DDC27F4}"/>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188233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AC0B-B286-932E-5912-89D3D47D15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6FC962-D1D3-2D76-ADC1-AF8EBE66A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A74BDE-5261-F672-8396-9EBD798DC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1C1CF-9ADD-E5EF-ED85-09BA3A566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F95CC-700A-9292-0F4D-1B8C10D5AA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26F7D-03C5-1F0B-63C0-35C3473849E6}"/>
              </a:ext>
            </a:extLst>
          </p:cNvPr>
          <p:cNvSpPr>
            <a:spLocks noGrp="1"/>
          </p:cNvSpPr>
          <p:nvPr>
            <p:ph type="dt" sz="half" idx="10"/>
          </p:nvPr>
        </p:nvSpPr>
        <p:spPr/>
        <p:txBody>
          <a:bodyPr/>
          <a:lstStyle/>
          <a:p>
            <a:fld id="{BC0BDBB1-CE88-4DA9-96C4-F41FD6D8B634}" type="datetime1">
              <a:rPr lang="en-US" smtClean="0"/>
              <a:t>3/6/2024</a:t>
            </a:fld>
            <a:endParaRPr lang="en-US" dirty="0"/>
          </a:p>
        </p:txBody>
      </p:sp>
      <p:sp>
        <p:nvSpPr>
          <p:cNvPr id="8" name="Footer Placeholder 7">
            <a:extLst>
              <a:ext uri="{FF2B5EF4-FFF2-40B4-BE49-F238E27FC236}">
                <a16:creationId xmlns:a16="http://schemas.microsoft.com/office/drawing/2014/main" id="{0667C1D7-AB18-93A6-E103-712CD9E347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DEB0775-9534-CA72-D833-0A7785663900}"/>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62792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E6F8-D431-B625-59C1-740155BA06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B68F55-78AD-614B-15AB-89674AD40996}"/>
              </a:ext>
            </a:extLst>
          </p:cNvPr>
          <p:cNvSpPr>
            <a:spLocks noGrp="1"/>
          </p:cNvSpPr>
          <p:nvPr>
            <p:ph type="dt" sz="half" idx="10"/>
          </p:nvPr>
        </p:nvSpPr>
        <p:spPr/>
        <p:txBody>
          <a:bodyPr/>
          <a:lstStyle/>
          <a:p>
            <a:fld id="{B322B22B-7F63-4138-B072-9D34A1B30729}" type="datetime1">
              <a:rPr lang="en-US" smtClean="0"/>
              <a:t>3/6/2024</a:t>
            </a:fld>
            <a:endParaRPr lang="en-US" dirty="0"/>
          </a:p>
        </p:txBody>
      </p:sp>
      <p:sp>
        <p:nvSpPr>
          <p:cNvPr id="4" name="Footer Placeholder 3">
            <a:extLst>
              <a:ext uri="{FF2B5EF4-FFF2-40B4-BE49-F238E27FC236}">
                <a16:creationId xmlns:a16="http://schemas.microsoft.com/office/drawing/2014/main" id="{EB77855D-0D24-B5EE-B854-45FFAE7358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00580C5-AE59-7B9B-76DD-BB1ECEACD338}"/>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148999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F9048-597A-4D6D-A481-672734C25E2D}"/>
              </a:ext>
            </a:extLst>
          </p:cNvPr>
          <p:cNvSpPr>
            <a:spLocks noGrp="1"/>
          </p:cNvSpPr>
          <p:nvPr>
            <p:ph type="dt" sz="half" idx="10"/>
          </p:nvPr>
        </p:nvSpPr>
        <p:spPr/>
        <p:txBody>
          <a:bodyPr/>
          <a:lstStyle/>
          <a:p>
            <a:fld id="{191D2DCC-F1F5-4B81-8ED6-4A2A11ED7F82}" type="datetime1">
              <a:rPr lang="en-US" smtClean="0"/>
              <a:t>3/6/2024</a:t>
            </a:fld>
            <a:endParaRPr lang="en-US" dirty="0"/>
          </a:p>
        </p:txBody>
      </p:sp>
      <p:sp>
        <p:nvSpPr>
          <p:cNvPr id="3" name="Footer Placeholder 2">
            <a:extLst>
              <a:ext uri="{FF2B5EF4-FFF2-40B4-BE49-F238E27FC236}">
                <a16:creationId xmlns:a16="http://schemas.microsoft.com/office/drawing/2014/main" id="{A9CF1517-712C-2B0E-98F3-75074DA522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58E6D24-8B5B-B271-7A73-87DCEB697120}"/>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419208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6D47-6BF6-3501-DE0F-1C3DE86F3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756102-7CC9-566E-CE05-665DBEC11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3BA834-3DD5-FA5D-5C47-EED3C82D7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00D18-1E59-5D77-232E-0337C2E83C84}"/>
              </a:ext>
            </a:extLst>
          </p:cNvPr>
          <p:cNvSpPr>
            <a:spLocks noGrp="1"/>
          </p:cNvSpPr>
          <p:nvPr>
            <p:ph type="dt" sz="half" idx="10"/>
          </p:nvPr>
        </p:nvSpPr>
        <p:spPr/>
        <p:txBody>
          <a:bodyPr/>
          <a:lstStyle/>
          <a:p>
            <a:fld id="{186F8E90-8F37-4958-BA7A-58CD2DE4CF0F}" type="datetime1">
              <a:rPr lang="en-US" smtClean="0"/>
              <a:t>3/6/2024</a:t>
            </a:fld>
            <a:endParaRPr lang="en-US" dirty="0"/>
          </a:p>
        </p:txBody>
      </p:sp>
      <p:sp>
        <p:nvSpPr>
          <p:cNvPr id="6" name="Footer Placeholder 5">
            <a:extLst>
              <a:ext uri="{FF2B5EF4-FFF2-40B4-BE49-F238E27FC236}">
                <a16:creationId xmlns:a16="http://schemas.microsoft.com/office/drawing/2014/main" id="{2022BAFC-A89A-2381-8864-919D377CCD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7615FE-7021-B34B-4026-94B249A5F8DE}"/>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137092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0D02-4030-5B82-8C35-C3E55BD35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C6AA5B-FDBB-97A6-53D1-FBD64258DB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651D7AF-CF69-EC07-433B-79DA8C60B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B2632-C0E6-3B7B-3003-1A56E06EF9BB}"/>
              </a:ext>
            </a:extLst>
          </p:cNvPr>
          <p:cNvSpPr>
            <a:spLocks noGrp="1"/>
          </p:cNvSpPr>
          <p:nvPr>
            <p:ph type="dt" sz="half" idx="10"/>
          </p:nvPr>
        </p:nvSpPr>
        <p:spPr/>
        <p:txBody>
          <a:bodyPr/>
          <a:lstStyle/>
          <a:p>
            <a:fld id="{4E3284FC-46B4-40A0-8CBE-074EEF59371D}" type="datetime1">
              <a:rPr lang="en-US" smtClean="0"/>
              <a:t>3/6/2024</a:t>
            </a:fld>
            <a:endParaRPr lang="en-US" dirty="0"/>
          </a:p>
        </p:txBody>
      </p:sp>
      <p:sp>
        <p:nvSpPr>
          <p:cNvPr id="6" name="Footer Placeholder 5">
            <a:extLst>
              <a:ext uri="{FF2B5EF4-FFF2-40B4-BE49-F238E27FC236}">
                <a16:creationId xmlns:a16="http://schemas.microsoft.com/office/drawing/2014/main" id="{966DB23A-E8CD-AE9F-B256-4FE244E844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D914F-01D6-8903-13ED-7C8BCF95BC3E}"/>
              </a:ext>
            </a:extLst>
          </p:cNvPr>
          <p:cNvSpPr>
            <a:spLocks noGrp="1"/>
          </p:cNvSpPr>
          <p:nvPr>
            <p:ph type="sldNum" sz="quarter" idx="12"/>
          </p:nvPr>
        </p:nvSpPr>
        <p:spPr/>
        <p:txBody>
          <a:bodyPr/>
          <a:lstStyle/>
          <a:p>
            <a:fld id="{56113AA7-6989-41B0-8FBA-19FDA03CD3F0}" type="slidenum">
              <a:rPr lang="en-US" smtClean="0"/>
              <a:t>‹#›</a:t>
            </a:fld>
            <a:endParaRPr lang="en-US" dirty="0"/>
          </a:p>
        </p:txBody>
      </p:sp>
    </p:spTree>
    <p:extLst>
      <p:ext uri="{BB962C8B-B14F-4D97-AF65-F5344CB8AC3E}">
        <p14:creationId xmlns:p14="http://schemas.microsoft.com/office/powerpoint/2010/main" val="316095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B7DA-D3AC-0C0A-43CB-923AE0306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C972E-E772-C402-6883-0EBC882F0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55AC8-4265-18ED-F176-9EA49BC87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7DB35-82B7-40D6-A60D-DDFED54B2229}" type="datetime1">
              <a:rPr lang="en-US" smtClean="0"/>
              <a:t>3/6/2024</a:t>
            </a:fld>
            <a:endParaRPr lang="en-US" dirty="0"/>
          </a:p>
        </p:txBody>
      </p:sp>
      <p:sp>
        <p:nvSpPr>
          <p:cNvPr id="5" name="Footer Placeholder 4">
            <a:extLst>
              <a:ext uri="{FF2B5EF4-FFF2-40B4-BE49-F238E27FC236}">
                <a16:creationId xmlns:a16="http://schemas.microsoft.com/office/drawing/2014/main" id="{02DA6A2C-1D4A-C1AE-64A7-F298DEDF8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864C09-B70F-5E76-8758-E78258A2C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13AA7-6989-41B0-8FBA-19FDA03CD3F0}" type="slidenum">
              <a:rPr lang="en-US" smtClean="0"/>
              <a:t>‹#›</a:t>
            </a:fld>
            <a:endParaRPr lang="en-US" dirty="0"/>
          </a:p>
        </p:txBody>
      </p:sp>
    </p:spTree>
    <p:extLst>
      <p:ext uri="{BB962C8B-B14F-4D97-AF65-F5344CB8AC3E}">
        <p14:creationId xmlns:p14="http://schemas.microsoft.com/office/powerpoint/2010/main" val="3800484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121571"/>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5" name="Picture 4" descr="A aerial view of a beach">
            <a:extLst>
              <a:ext uri="{FF2B5EF4-FFF2-40B4-BE49-F238E27FC236}">
                <a16:creationId xmlns:a16="http://schemas.microsoft.com/office/drawing/2014/main" id="{1803497E-EEAD-9B43-D8F8-BC32BA9DC819}"/>
              </a:ext>
            </a:extLst>
          </p:cNvPr>
          <p:cNvPicPr>
            <a:picLocks noChangeAspect="1"/>
          </p:cNvPicPr>
          <p:nvPr/>
        </p:nvPicPr>
        <p:blipFill>
          <a:blip r:embed="rId4">
            <a:alphaModFix amt="34000"/>
          </a:blip>
          <a:stretch>
            <a:fillRect/>
          </a:stretch>
        </p:blipFill>
        <p:spPr>
          <a:xfrm>
            <a:off x="136233" y="120507"/>
            <a:ext cx="11930752" cy="6031318"/>
          </a:xfrm>
          <a:prstGeom prst="rect">
            <a:avLst/>
          </a:prstGeom>
        </p:spPr>
      </p:pic>
      <p:cxnSp>
        <p:nvCxnSpPr>
          <p:cNvPr id="2" name="Straight Arrow Connector 1">
            <a:extLst>
              <a:ext uri="{FF2B5EF4-FFF2-40B4-BE49-F238E27FC236}">
                <a16:creationId xmlns:a16="http://schemas.microsoft.com/office/drawing/2014/main" id="{73B2B216-9062-F4BA-ABCF-5B3A10233C85}"/>
              </a:ext>
            </a:extLst>
          </p:cNvPr>
          <p:cNvCxnSpPr/>
          <p:nvPr/>
        </p:nvCxnSpPr>
        <p:spPr>
          <a:xfrm>
            <a:off x="1334691" y="2370533"/>
            <a:ext cx="9409507" cy="21431"/>
          </a:xfrm>
          <a:prstGeom prst="straightConnector1">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1223659" y="980544"/>
            <a:ext cx="9577994" cy="2155994"/>
          </a:xfrm>
        </p:spPr>
        <p:txBody>
          <a:bodyPr anchor="t">
            <a:normAutofit/>
          </a:bodyPr>
          <a:lstStyle/>
          <a:p>
            <a:pPr algn="ctr"/>
            <a:br>
              <a:rPr lang="en-US" sz="5400" dirty="0">
                <a:solidFill>
                  <a:schemeClr val="bg1"/>
                </a:solidFill>
                <a:latin typeface="Avenir LT Std 45 Book"/>
              </a:rPr>
            </a:br>
            <a:r>
              <a:rPr lang="en-US" dirty="0">
                <a:solidFill>
                  <a:schemeClr val="bg1"/>
                </a:solidFill>
                <a:latin typeface="Avenir LT Std 45 Book"/>
              </a:rPr>
              <a:t>Zoning for the Future of the South End</a:t>
            </a:r>
            <a:endParaRPr lang="en-US" dirty="0">
              <a:solidFill>
                <a:schemeClr val="bg1"/>
              </a:solidFill>
              <a:latin typeface="Avenir LT Std 45 Book" panose="020B0502020203020204" pitchFamily="34" charset="0"/>
            </a:endParaRP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5">
            <a:extLst>
              <a:ext uri="{28A0092B-C50C-407E-A947-70E740481C1C}">
                <a14:useLocalDpi xmlns:a14="http://schemas.microsoft.com/office/drawing/2010/main" val="0"/>
              </a:ext>
            </a:extLst>
          </a:blip>
          <a:srcRect b="41016"/>
          <a:stretch/>
        </p:blipFill>
        <p:spPr>
          <a:xfrm>
            <a:off x="4240778" y="3740990"/>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240779" y="515337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264872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D483EDC-C951-2D5C-990D-27EE5498E391}"/>
              </a:ext>
            </a:extLst>
          </p:cNvPr>
          <p:cNvPicPr>
            <a:picLocks noGrp="1" noChangeAspect="1"/>
          </p:cNvPicPr>
          <p:nvPr>
            <p:ph idx="1"/>
          </p:nvPr>
        </p:nvPicPr>
        <p:blipFill>
          <a:blip r:embed="rId3"/>
          <a:stretch>
            <a:fillRect/>
          </a:stretch>
        </p:blipFill>
        <p:spPr>
          <a:xfrm>
            <a:off x="643467" y="1547876"/>
            <a:ext cx="10905066" cy="3762247"/>
          </a:xfrm>
          <a:prstGeom prst="rect">
            <a:avLst/>
          </a:prstGeom>
        </p:spPr>
      </p:pic>
      <p:sp>
        <p:nvSpPr>
          <p:cNvPr id="4" name="Slide Number Placeholder 3">
            <a:extLst>
              <a:ext uri="{FF2B5EF4-FFF2-40B4-BE49-F238E27FC236}">
                <a16:creationId xmlns:a16="http://schemas.microsoft.com/office/drawing/2014/main" id="{E33CD01B-A0C7-9775-A5BA-5EC3357C52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6113AA7-6989-41B0-8FBA-19FDA03CD3F0}" type="slidenum">
              <a:rPr lang="en-US" smtClean="0"/>
              <a:pPr>
                <a:spcAft>
                  <a:spcPts val="600"/>
                </a:spcAft>
              </a:pPr>
              <a:t>10</a:t>
            </a:fld>
            <a:endParaRPr lang="en-US"/>
          </a:p>
        </p:txBody>
      </p:sp>
    </p:spTree>
    <p:extLst>
      <p:ext uri="{BB962C8B-B14F-4D97-AF65-F5344CB8AC3E}">
        <p14:creationId xmlns:p14="http://schemas.microsoft.com/office/powerpoint/2010/main" val="45209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121571"/>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each with buildings and a cloudy sky&#10;&#10;Description automatically generated">
            <a:extLst>
              <a:ext uri="{FF2B5EF4-FFF2-40B4-BE49-F238E27FC236}">
                <a16:creationId xmlns:a16="http://schemas.microsoft.com/office/drawing/2014/main" id="{E7E0A115-19DC-8221-7063-9D2A8045D7A2}"/>
              </a:ext>
            </a:extLst>
          </p:cNvPr>
          <p:cNvPicPr>
            <a:picLocks noChangeAspect="1"/>
          </p:cNvPicPr>
          <p:nvPr/>
        </p:nvPicPr>
        <p:blipFill>
          <a:blip r:embed="rId3">
            <a:alphaModFix amt="51000"/>
          </a:blip>
          <a:stretch>
            <a:fillRect/>
          </a:stretch>
        </p:blipFill>
        <p:spPr>
          <a:xfrm>
            <a:off x="149794" y="100604"/>
            <a:ext cx="11918463" cy="6052391"/>
          </a:xfrm>
          <a:prstGeom prst="rect">
            <a:avLst/>
          </a:prstGeom>
        </p:spPr>
      </p:pic>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11</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2122030" y="1651324"/>
            <a:ext cx="7973673" cy="690610"/>
          </a:xfrm>
        </p:spPr>
        <p:txBody>
          <a:bodyPr anchor="t">
            <a:normAutofit/>
          </a:bodyPr>
          <a:lstStyle/>
          <a:p>
            <a:pPr algn="ctr"/>
            <a:r>
              <a:rPr lang="en-US" sz="4000" b="1" dirty="0">
                <a:solidFill>
                  <a:schemeClr val="bg1"/>
                </a:solidFill>
                <a:latin typeface="Avenir LT Std 65 Medium"/>
              </a:rPr>
              <a:t>How Zoning Shaped the South End</a:t>
            </a: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5">
            <a:extLst>
              <a:ext uri="{28A0092B-C50C-407E-A947-70E740481C1C}">
                <a14:useLocalDpi xmlns:a14="http://schemas.microsoft.com/office/drawing/2010/main" val="0"/>
              </a:ext>
            </a:extLst>
          </a:blip>
          <a:srcRect b="41016"/>
          <a:stretch/>
        </p:blipFill>
        <p:spPr>
          <a:xfrm>
            <a:off x="4240778" y="3740990"/>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240779" y="515337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132024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AD4D1A-239F-3537-E42E-4051BAED9274}"/>
              </a:ext>
            </a:extLst>
          </p:cNvPr>
          <p:cNvSpPr>
            <a:spLocks noGrp="1"/>
          </p:cNvSpPr>
          <p:nvPr>
            <p:ph type="title"/>
          </p:nvPr>
        </p:nvSpPr>
        <p:spPr>
          <a:xfrm>
            <a:off x="876694" y="556726"/>
            <a:ext cx="4355706" cy="489511"/>
          </a:xfrm>
        </p:spPr>
        <p:txBody>
          <a:bodyPr anchor="t">
            <a:normAutofit fontScale="90000"/>
          </a:bodyPr>
          <a:lstStyle/>
          <a:p>
            <a:r>
              <a:rPr lang="en-US" sz="2700" b="1" dirty="0">
                <a:solidFill>
                  <a:srgbClr val="364659"/>
                </a:solidFill>
                <a:latin typeface="+mn-lt"/>
                <a:ea typeface="Calibri"/>
                <a:cs typeface="Calibri"/>
              </a:rPr>
              <a:t>Pre-1974 Zoning</a:t>
            </a:r>
            <a:br>
              <a:rPr lang="en-US" sz="3200" b="1" dirty="0">
                <a:solidFill>
                  <a:srgbClr val="364659"/>
                </a:solidFill>
                <a:latin typeface="+mn-lt"/>
                <a:ea typeface="Calibri"/>
                <a:cs typeface="Calibri"/>
              </a:rPr>
            </a:br>
            <a:br>
              <a:rPr lang="en-US" sz="2200" b="1"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- 8 stories or 90 ft. max. height.</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- 150 ft. setback from bulkhead line.</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“Motels” permitted by right.</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Accommodates single-family residences and condo buildings. </a:t>
            </a:r>
            <a:endParaRPr lang="en-US" sz="3200" dirty="0">
              <a:solidFill>
                <a:srgbClr val="364659"/>
              </a:solidFill>
              <a:latin typeface="+mn-lt"/>
              <a:ea typeface="Calibri"/>
              <a:cs typeface="Calibri"/>
            </a:endParaRP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12</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4" name="Picture 3">
            <a:extLst>
              <a:ext uri="{FF2B5EF4-FFF2-40B4-BE49-F238E27FC236}">
                <a16:creationId xmlns:a16="http://schemas.microsoft.com/office/drawing/2014/main" id="{CA1E0FE9-A423-BE6E-30C3-C6F9C66316A2}"/>
              </a:ext>
            </a:extLst>
          </p:cNvPr>
          <p:cNvPicPr>
            <a:picLocks noChangeAspect="1"/>
          </p:cNvPicPr>
          <p:nvPr/>
        </p:nvPicPr>
        <p:blipFill>
          <a:blip r:embed="rId4"/>
          <a:stretch>
            <a:fillRect/>
          </a:stretch>
        </p:blipFill>
        <p:spPr>
          <a:xfrm>
            <a:off x="5836188" y="1785985"/>
            <a:ext cx="5346655" cy="3286029"/>
          </a:xfrm>
          <a:prstGeom prst="rect">
            <a:avLst/>
          </a:prstGeom>
        </p:spPr>
      </p:pic>
    </p:spTree>
    <p:extLst>
      <p:ext uri="{BB962C8B-B14F-4D97-AF65-F5344CB8AC3E}">
        <p14:creationId xmlns:p14="http://schemas.microsoft.com/office/powerpoint/2010/main" val="4045900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6B70E-2E3A-6F55-51CE-4CA217D6FA4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8AE6ADF-7BD0-510E-98BF-F659285B9EEC}"/>
              </a:ext>
            </a:extLst>
          </p:cNvPr>
          <p:cNvSpPr>
            <a:spLocks noGrp="1"/>
          </p:cNvSpPr>
          <p:nvPr>
            <p:ph type="title"/>
          </p:nvPr>
        </p:nvSpPr>
        <p:spPr>
          <a:xfrm>
            <a:off x="876695" y="556726"/>
            <a:ext cx="4747591" cy="489511"/>
          </a:xfrm>
        </p:spPr>
        <p:txBody>
          <a:bodyPr anchor="t">
            <a:normAutofit fontScale="90000"/>
          </a:bodyPr>
          <a:lstStyle/>
          <a:p>
            <a:r>
              <a:rPr lang="en-US" sz="2700" b="1" dirty="0">
                <a:solidFill>
                  <a:srgbClr val="364659"/>
                </a:solidFill>
                <a:latin typeface="+mn-lt"/>
                <a:ea typeface="Calibri"/>
                <a:cs typeface="Calibri"/>
              </a:rPr>
              <a:t>Post-1974 Zoning</a:t>
            </a:r>
            <a:br>
              <a:rPr lang="en-US" sz="3200" b="1" dirty="0">
                <a:solidFill>
                  <a:srgbClr val="364659"/>
                </a:solidFill>
                <a:latin typeface="+mn-lt"/>
                <a:ea typeface="Calibri"/>
                <a:cs typeface="Calibri"/>
              </a:rPr>
            </a:br>
            <a:br>
              <a:rPr lang="en-US" sz="3200" b="1" dirty="0">
                <a:solidFill>
                  <a:srgbClr val="364659"/>
                </a:solidFill>
                <a:latin typeface="+mn-lt"/>
                <a:ea typeface="Calibri"/>
                <a:cs typeface="Calibri"/>
              </a:rPr>
            </a:br>
            <a:br>
              <a:rPr lang="en-US" sz="2200" b="1" dirty="0">
                <a:solidFill>
                  <a:srgbClr val="364659"/>
                </a:solidFill>
                <a:latin typeface="+mn-lt"/>
                <a:ea typeface="Calibri"/>
                <a:cs typeface="Calibri"/>
              </a:rPr>
            </a:br>
            <a:r>
              <a:rPr lang="en-US" sz="2200" dirty="0">
                <a:solidFill>
                  <a:srgbClr val="364659"/>
                </a:solidFill>
                <a:latin typeface="+mn-lt"/>
                <a:ea typeface="Calibri"/>
                <a:cs typeface="Calibri"/>
              </a:rPr>
              <a:t>- 1/3 R-D(1), 1/3 R-D(2), 1/3 R-B and R-C + 25-acre PUD.</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Residential, hotel, and limited restaurant uses.</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Buildings capped at 25 feet (2 stories) and 35 feet (3 stories).</a:t>
            </a:r>
            <a:br>
              <a:rPr lang="en-US" sz="2200" dirty="0">
                <a:solidFill>
                  <a:srgbClr val="364659"/>
                </a:solidFill>
                <a:latin typeface="+mn-lt"/>
                <a:ea typeface="Calibri"/>
                <a:cs typeface="Calibri"/>
              </a:rPr>
            </a:br>
            <a:br>
              <a:rPr lang="en-US" sz="2200" dirty="0">
                <a:solidFill>
                  <a:srgbClr val="364659"/>
                </a:solidFill>
                <a:latin typeface="+mn-lt"/>
                <a:ea typeface="Calibri"/>
                <a:cs typeface="Calibri"/>
              </a:rPr>
            </a:br>
            <a:r>
              <a:rPr lang="en-US" sz="2200" dirty="0">
                <a:solidFill>
                  <a:srgbClr val="364659"/>
                </a:solidFill>
                <a:latin typeface="+mn-lt"/>
                <a:ea typeface="Calibri"/>
                <a:cs typeface="Calibri"/>
              </a:rPr>
              <a:t>- Development pattern frozen in time.</a:t>
            </a:r>
            <a:br>
              <a:rPr lang="en-US" sz="2200" b="1" dirty="0">
                <a:solidFill>
                  <a:srgbClr val="364659"/>
                </a:solidFill>
                <a:latin typeface="+mn-lt"/>
                <a:ea typeface="Calibri"/>
                <a:cs typeface="Calibri"/>
              </a:rPr>
            </a:br>
            <a:endParaRPr lang="en-US" sz="3200" b="1" dirty="0">
              <a:solidFill>
                <a:srgbClr val="364659"/>
              </a:solidFill>
              <a:latin typeface="+mn-lt"/>
              <a:ea typeface="Calibri"/>
              <a:cs typeface="Calibri"/>
            </a:endParaRP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1658E2BC-4B72-779B-6436-1BB2C16998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5CE6092B-33D9-8C8E-BD0D-D6BB07A28F22}"/>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13</a:t>
            </a:fld>
            <a:endParaRPr lang="en-US" b="1" dirty="0">
              <a:solidFill>
                <a:schemeClr val="tx1"/>
              </a:solidFill>
            </a:endParaRPr>
          </a:p>
        </p:txBody>
      </p:sp>
      <p:sp>
        <p:nvSpPr>
          <p:cNvPr id="5" name="Rectangle 4">
            <a:extLst>
              <a:ext uri="{FF2B5EF4-FFF2-40B4-BE49-F238E27FC236}">
                <a16:creationId xmlns:a16="http://schemas.microsoft.com/office/drawing/2014/main" id="{FEF763B1-D4E1-4844-F836-61BAABE4B51D}"/>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0D7C12B-0CAB-3D6B-1184-82B68ED982E1}"/>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10" name="Picture 9">
            <a:extLst>
              <a:ext uri="{FF2B5EF4-FFF2-40B4-BE49-F238E27FC236}">
                <a16:creationId xmlns:a16="http://schemas.microsoft.com/office/drawing/2014/main" id="{65F62C7B-089B-4DCB-7921-E879509D2B90}"/>
              </a:ext>
            </a:extLst>
          </p:cNvPr>
          <p:cNvPicPr>
            <a:picLocks noChangeAspect="1"/>
          </p:cNvPicPr>
          <p:nvPr/>
        </p:nvPicPr>
        <p:blipFill>
          <a:blip r:embed="rId4"/>
          <a:stretch>
            <a:fillRect/>
          </a:stretch>
        </p:blipFill>
        <p:spPr>
          <a:xfrm>
            <a:off x="6096000" y="1901372"/>
            <a:ext cx="5319004" cy="2452554"/>
          </a:xfrm>
          <a:prstGeom prst="rect">
            <a:avLst/>
          </a:prstGeom>
        </p:spPr>
      </p:pic>
    </p:spTree>
    <p:extLst>
      <p:ext uri="{BB962C8B-B14F-4D97-AF65-F5344CB8AC3E}">
        <p14:creationId xmlns:p14="http://schemas.microsoft.com/office/powerpoint/2010/main" val="16295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121571"/>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ad with trees and bushes on both sides">
            <a:extLst>
              <a:ext uri="{FF2B5EF4-FFF2-40B4-BE49-F238E27FC236}">
                <a16:creationId xmlns:a16="http://schemas.microsoft.com/office/drawing/2014/main" id="{8FE907D5-F90C-0FB2-EB07-307ED78A037D}"/>
              </a:ext>
            </a:extLst>
          </p:cNvPr>
          <p:cNvPicPr>
            <a:picLocks noChangeAspect="1"/>
          </p:cNvPicPr>
          <p:nvPr/>
        </p:nvPicPr>
        <p:blipFill>
          <a:blip r:embed="rId3">
            <a:alphaModFix amt="28000"/>
          </a:blip>
          <a:stretch>
            <a:fillRect/>
          </a:stretch>
        </p:blipFill>
        <p:spPr>
          <a:xfrm>
            <a:off x="151002" y="145925"/>
            <a:ext cx="11928162" cy="6056924"/>
          </a:xfrm>
          <a:prstGeom prst="rect">
            <a:avLst/>
          </a:prstGeom>
        </p:spPr>
      </p:pic>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14</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2122030" y="1651324"/>
            <a:ext cx="7973673" cy="690610"/>
          </a:xfrm>
        </p:spPr>
        <p:txBody>
          <a:bodyPr anchor="t">
            <a:normAutofit/>
          </a:bodyPr>
          <a:lstStyle/>
          <a:p>
            <a:pPr algn="ctr"/>
            <a:r>
              <a:rPr lang="en-US" sz="4000" b="1" dirty="0">
                <a:solidFill>
                  <a:schemeClr val="bg1"/>
                </a:solidFill>
                <a:latin typeface="Avenir LT Std 65 Medium"/>
              </a:rPr>
              <a:t>The Future of South End Zoning</a:t>
            </a:r>
            <a:endParaRPr lang="en-US" dirty="0">
              <a:solidFill>
                <a:schemeClr val="bg1"/>
              </a:solidFill>
            </a:endParaRP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5">
            <a:extLst>
              <a:ext uri="{28A0092B-C50C-407E-A947-70E740481C1C}">
                <a14:useLocalDpi xmlns:a14="http://schemas.microsoft.com/office/drawing/2010/main" val="0"/>
              </a:ext>
            </a:extLst>
          </a:blip>
          <a:srcRect b="41016"/>
          <a:stretch/>
        </p:blipFill>
        <p:spPr>
          <a:xfrm>
            <a:off x="4240778" y="3740990"/>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240779" y="515337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3480754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BC69-32A3-5C4C-A1EF-16D029EBEED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C199EC9-98B4-E812-89C9-062E5BD8133F}"/>
              </a:ext>
            </a:extLst>
          </p:cNvPr>
          <p:cNvSpPr>
            <a:spLocks noGrp="1"/>
          </p:cNvSpPr>
          <p:nvPr>
            <p:ph type="title"/>
          </p:nvPr>
        </p:nvSpPr>
        <p:spPr>
          <a:xfrm>
            <a:off x="876695" y="556726"/>
            <a:ext cx="5371706" cy="1066964"/>
          </a:xfrm>
        </p:spPr>
        <p:txBody>
          <a:bodyPr anchor="t">
            <a:normAutofit fontScale="90000"/>
          </a:bodyPr>
          <a:lstStyle/>
          <a:p>
            <a:r>
              <a:rPr lang="en-US" sz="2200" b="1" dirty="0">
                <a:solidFill>
                  <a:srgbClr val="364659"/>
                </a:solidFill>
                <a:latin typeface="+mn-lt"/>
                <a:ea typeface="Calibri"/>
                <a:cs typeface="Calibri"/>
              </a:rPr>
              <a:t>South End Opportunities</a:t>
            </a:r>
            <a:br>
              <a:rPr lang="en-US" sz="3200" dirty="0">
                <a:solidFill>
                  <a:srgbClr val="364659"/>
                </a:solidFill>
                <a:latin typeface="+mn-lt"/>
                <a:ea typeface="Calibri"/>
                <a:cs typeface="Calibri"/>
              </a:rPr>
            </a:br>
            <a:br>
              <a:rPr lang="en-US" sz="3200" dirty="0">
                <a:solidFill>
                  <a:srgbClr val="364659"/>
                </a:solidFill>
                <a:latin typeface="+mn-lt"/>
                <a:ea typeface="Calibri"/>
                <a:cs typeface="Calibri"/>
              </a:rPr>
            </a:br>
            <a:r>
              <a:rPr lang="en-US" sz="2000" dirty="0">
                <a:solidFill>
                  <a:srgbClr val="364659"/>
                </a:solidFill>
                <a:latin typeface="+mn-lt"/>
                <a:ea typeface="Calibri"/>
                <a:cs typeface="Calibri"/>
              </a:rPr>
              <a:t>- A unique maintenance free lifestyle in Palm Beach. </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Condo living; low maintenance Palm Beach lifestyle.</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A connection to water. Beachfront and lakefront living in Palm Beach at a more manageable price point for more people. </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Publicly available recreational opportunities (i.e. golf, parks)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Water, water, water. </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Views, views, views.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Very valuable land.</a:t>
            </a: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FB624733-8D2A-36E6-B5CE-EF3E6389A77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39915B0E-B7C1-25BD-99BC-1473C00F2752}"/>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15</a:t>
            </a:fld>
            <a:endParaRPr lang="en-US" b="1" dirty="0">
              <a:solidFill>
                <a:schemeClr val="tx1"/>
              </a:solidFill>
            </a:endParaRPr>
          </a:p>
        </p:txBody>
      </p:sp>
      <p:sp>
        <p:nvSpPr>
          <p:cNvPr id="5" name="Rectangle 4">
            <a:extLst>
              <a:ext uri="{FF2B5EF4-FFF2-40B4-BE49-F238E27FC236}">
                <a16:creationId xmlns:a16="http://schemas.microsoft.com/office/drawing/2014/main" id="{11ED19DC-AC15-8D60-4D37-BAD0065022AD}"/>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A69DDF5-74BD-3415-777D-4A4FE2DBCD5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6" name="Picture 5">
            <a:extLst>
              <a:ext uri="{FF2B5EF4-FFF2-40B4-BE49-F238E27FC236}">
                <a16:creationId xmlns:a16="http://schemas.microsoft.com/office/drawing/2014/main" id="{9486E98A-6A0B-BD5A-728E-AC99218DB6D4}"/>
              </a:ext>
            </a:extLst>
          </p:cNvPr>
          <p:cNvPicPr>
            <a:picLocks noChangeAspect="1"/>
          </p:cNvPicPr>
          <p:nvPr/>
        </p:nvPicPr>
        <p:blipFill>
          <a:blip r:embed="rId4"/>
          <a:stretch>
            <a:fillRect/>
          </a:stretch>
        </p:blipFill>
        <p:spPr>
          <a:xfrm>
            <a:off x="6838294" y="1716022"/>
            <a:ext cx="4733368" cy="34259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776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BD26C-D709-1D42-7E0D-36238775403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0F75441-6832-18C5-A5E6-56144880FB53}"/>
              </a:ext>
            </a:extLst>
          </p:cNvPr>
          <p:cNvSpPr>
            <a:spLocks noGrp="1"/>
          </p:cNvSpPr>
          <p:nvPr>
            <p:ph type="title"/>
          </p:nvPr>
        </p:nvSpPr>
        <p:spPr>
          <a:xfrm>
            <a:off x="713064" y="247869"/>
            <a:ext cx="6388963" cy="1066964"/>
          </a:xfrm>
        </p:spPr>
        <p:txBody>
          <a:bodyPr anchor="t">
            <a:normAutofit fontScale="90000"/>
          </a:bodyPr>
          <a:lstStyle/>
          <a:p>
            <a:pPr>
              <a:spcAft>
                <a:spcPts val="1800"/>
              </a:spcAft>
            </a:pPr>
            <a:br>
              <a:rPr lang="en-US" sz="3100" dirty="0">
                <a:solidFill>
                  <a:srgbClr val="364659"/>
                </a:solidFill>
                <a:latin typeface="+mn-lt"/>
                <a:ea typeface="Calibri"/>
                <a:cs typeface="Calibri"/>
              </a:rPr>
            </a:br>
            <a:br>
              <a:rPr lang="en-US" sz="3100" dirty="0">
                <a:solidFill>
                  <a:srgbClr val="364659"/>
                </a:solidFill>
                <a:latin typeface="+mn-lt"/>
                <a:ea typeface="Calibri"/>
                <a:cs typeface="Calibri"/>
              </a:rPr>
            </a:br>
            <a:r>
              <a:rPr lang="en-US" sz="3100" dirty="0">
                <a:solidFill>
                  <a:srgbClr val="364659"/>
                </a:solidFill>
                <a:latin typeface="+mn-lt"/>
                <a:ea typeface="Calibri"/>
                <a:cs typeface="Calibri"/>
              </a:rPr>
              <a:t>- </a:t>
            </a:r>
            <a:r>
              <a:rPr lang="en-US" sz="2000" dirty="0">
                <a:solidFill>
                  <a:srgbClr val="364659"/>
                </a:solidFill>
                <a:latin typeface="+mn-lt"/>
                <a:ea typeface="Calibri"/>
                <a:cs typeface="Calibri"/>
              </a:rPr>
              <a:t>Aging buildings needing maintenance and repairs – inspections.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Changing tastes and preferences – low ceilings. </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Concerns over assessments. </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- 2,000 units on a two-lane road.</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Sea level rise on the lake side.</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Monolithic buildings.</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a:t>
            </a: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A place frozen in time.</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Competition from other South Florida addresses.  </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Very valuable land. </a:t>
            </a:r>
            <a:endParaRPr lang="en-US" sz="3200" dirty="0">
              <a:solidFill>
                <a:srgbClr val="364659"/>
              </a:solidFill>
              <a:latin typeface="+mn-lt"/>
              <a:ea typeface="Calibri"/>
              <a:cs typeface="Calibri"/>
            </a:endParaRP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661C56E0-07C4-8E39-DF99-B9630ADDF7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8F7F7B42-E8C0-1436-EB4B-B4A19E546D0E}"/>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16</a:t>
            </a:fld>
            <a:endParaRPr lang="en-US" b="1" dirty="0">
              <a:solidFill>
                <a:schemeClr val="tx1"/>
              </a:solidFill>
            </a:endParaRPr>
          </a:p>
        </p:txBody>
      </p:sp>
      <p:sp>
        <p:nvSpPr>
          <p:cNvPr id="5" name="Rectangle 4">
            <a:extLst>
              <a:ext uri="{FF2B5EF4-FFF2-40B4-BE49-F238E27FC236}">
                <a16:creationId xmlns:a16="http://schemas.microsoft.com/office/drawing/2014/main" id="{7C6AA2B7-66E4-B612-3A3E-E5D7FDE1658A}"/>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741B0F5-DAA9-E264-4C7C-FD5CC1620626}"/>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extBox 3">
            <a:extLst>
              <a:ext uri="{FF2B5EF4-FFF2-40B4-BE49-F238E27FC236}">
                <a16:creationId xmlns:a16="http://schemas.microsoft.com/office/drawing/2014/main" id="{56AD56CA-4FC5-CF0F-98A8-CF49790E0B05}"/>
              </a:ext>
            </a:extLst>
          </p:cNvPr>
          <p:cNvSpPr txBox="1"/>
          <p:nvPr/>
        </p:nvSpPr>
        <p:spPr>
          <a:xfrm>
            <a:off x="713064" y="421773"/>
            <a:ext cx="6388963" cy="400110"/>
          </a:xfrm>
          <a:prstGeom prst="rect">
            <a:avLst/>
          </a:prstGeom>
          <a:noFill/>
        </p:spPr>
        <p:txBody>
          <a:bodyPr wrap="square" rtlCol="0">
            <a:spAutoFit/>
          </a:bodyPr>
          <a:lstStyle/>
          <a:p>
            <a:r>
              <a:rPr lang="en-US" sz="2000" b="1" dirty="0"/>
              <a:t>South End Challenges</a:t>
            </a:r>
          </a:p>
        </p:txBody>
      </p:sp>
      <p:pic>
        <p:nvPicPr>
          <p:cNvPr id="13" name="Picture 12">
            <a:extLst>
              <a:ext uri="{FF2B5EF4-FFF2-40B4-BE49-F238E27FC236}">
                <a16:creationId xmlns:a16="http://schemas.microsoft.com/office/drawing/2014/main" id="{42A41FBE-3494-60B4-EC42-7572054014A7}"/>
              </a:ext>
            </a:extLst>
          </p:cNvPr>
          <p:cNvPicPr>
            <a:picLocks noChangeAspect="1"/>
          </p:cNvPicPr>
          <p:nvPr/>
        </p:nvPicPr>
        <p:blipFill>
          <a:blip r:embed="rId4"/>
          <a:stretch>
            <a:fillRect/>
          </a:stretch>
        </p:blipFill>
        <p:spPr>
          <a:xfrm>
            <a:off x="7457627" y="1573823"/>
            <a:ext cx="4088487" cy="338050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06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AD4D1A-239F-3537-E42E-4051BAED9274}"/>
              </a:ext>
            </a:extLst>
          </p:cNvPr>
          <p:cNvSpPr>
            <a:spLocks noGrp="1"/>
          </p:cNvSpPr>
          <p:nvPr>
            <p:ph type="title"/>
          </p:nvPr>
        </p:nvSpPr>
        <p:spPr>
          <a:xfrm>
            <a:off x="812091" y="1086498"/>
            <a:ext cx="5443566" cy="1066964"/>
          </a:xfrm>
        </p:spPr>
        <p:txBody>
          <a:bodyPr anchor="t">
            <a:noAutofit/>
          </a:bodyPr>
          <a:lstStyle/>
          <a:p>
            <a:r>
              <a:rPr lang="en-US" sz="2000" dirty="0">
                <a:solidFill>
                  <a:srgbClr val="364659"/>
                </a:solidFill>
                <a:latin typeface="+mn-lt"/>
                <a:ea typeface="Calibri"/>
                <a:cs typeface="Calibri"/>
              </a:rPr>
              <a:t>- Rethink setbacks (bulkhead line, front yards).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Rethink heights and rooflines.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Rethink monolithic boxes (height limits promote flat roof boxes).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Protect viewsheds through building placement and site line controls.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Unfreeze the development pattern and allow for redevelopment in form that balances the interests.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 Introduce design guidelines that make the South End more architecturally and aesthetically connected to Mid-Town. </a:t>
            </a: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17</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extBox 3">
            <a:extLst>
              <a:ext uri="{FF2B5EF4-FFF2-40B4-BE49-F238E27FC236}">
                <a16:creationId xmlns:a16="http://schemas.microsoft.com/office/drawing/2014/main" id="{16E226D4-27AB-C661-E994-8341FE60CD5E}"/>
              </a:ext>
            </a:extLst>
          </p:cNvPr>
          <p:cNvSpPr txBox="1"/>
          <p:nvPr/>
        </p:nvSpPr>
        <p:spPr>
          <a:xfrm>
            <a:off x="713064" y="421773"/>
            <a:ext cx="6388963" cy="400110"/>
          </a:xfrm>
          <a:prstGeom prst="rect">
            <a:avLst/>
          </a:prstGeom>
          <a:noFill/>
        </p:spPr>
        <p:txBody>
          <a:bodyPr wrap="square" rtlCol="0">
            <a:spAutoFit/>
          </a:bodyPr>
          <a:lstStyle/>
          <a:p>
            <a:r>
              <a:rPr lang="en-US" sz="2000" b="1" dirty="0"/>
              <a:t>Zoning Considerations</a:t>
            </a:r>
          </a:p>
        </p:txBody>
      </p:sp>
      <p:pic>
        <p:nvPicPr>
          <p:cNvPr id="6" name="Picture 5">
            <a:extLst>
              <a:ext uri="{FF2B5EF4-FFF2-40B4-BE49-F238E27FC236}">
                <a16:creationId xmlns:a16="http://schemas.microsoft.com/office/drawing/2014/main" id="{402D547C-0BCC-5724-5428-E2980E89F1E8}"/>
              </a:ext>
            </a:extLst>
          </p:cNvPr>
          <p:cNvPicPr>
            <a:picLocks noChangeAspect="1"/>
          </p:cNvPicPr>
          <p:nvPr/>
        </p:nvPicPr>
        <p:blipFill rotWithShape="1">
          <a:blip r:embed="rId4"/>
          <a:srcRect l="6097" t="27601" r="4784" b="33362"/>
          <a:stretch/>
        </p:blipFill>
        <p:spPr>
          <a:xfrm>
            <a:off x="6630255" y="2663371"/>
            <a:ext cx="5271459" cy="1443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110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80540"/>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18</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2204093" y="1052963"/>
            <a:ext cx="7256276" cy="1458471"/>
          </a:xfrm>
        </p:spPr>
        <p:txBody>
          <a:bodyPr anchor="t">
            <a:normAutofit/>
          </a:bodyPr>
          <a:lstStyle/>
          <a:p>
            <a:pPr algn="ctr"/>
            <a:br>
              <a:rPr lang="en-US" b="1" dirty="0">
                <a:latin typeface="Avenir LT Std 65 Medium" panose="020B0803020203020204" pitchFamily="34" charset="0"/>
              </a:rPr>
            </a:br>
            <a:r>
              <a:rPr lang="en-US" dirty="0">
                <a:solidFill>
                  <a:schemeClr val="bg1"/>
                </a:solidFill>
                <a:latin typeface="Avenir LT Std 45 Book"/>
              </a:rPr>
              <a:t>www.pbzoning.org</a:t>
            </a:r>
            <a:endParaRPr lang="en-US" dirty="0">
              <a:solidFill>
                <a:schemeClr val="bg1"/>
              </a:solidFill>
              <a:latin typeface="Avenir LT Std 45 Book" panose="020B0502020203020204" pitchFamily="34" charset="0"/>
            </a:endParaRP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4">
            <a:extLst>
              <a:ext uri="{28A0092B-C50C-407E-A947-70E740481C1C}">
                <a14:useLocalDpi xmlns:a14="http://schemas.microsoft.com/office/drawing/2010/main" val="0"/>
              </a:ext>
            </a:extLst>
          </a:blip>
          <a:srcRect b="41016"/>
          <a:stretch/>
        </p:blipFill>
        <p:spPr>
          <a:xfrm>
            <a:off x="4358009" y="3699959"/>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240779" y="515337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98362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121571"/>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itting in chairs in a room">
            <a:extLst>
              <a:ext uri="{FF2B5EF4-FFF2-40B4-BE49-F238E27FC236}">
                <a16:creationId xmlns:a16="http://schemas.microsoft.com/office/drawing/2014/main" id="{7974F362-0A8F-A0D8-82CE-1AF7DE7776A7}"/>
              </a:ext>
            </a:extLst>
          </p:cNvPr>
          <p:cNvPicPr>
            <a:picLocks noChangeAspect="1"/>
          </p:cNvPicPr>
          <p:nvPr/>
        </p:nvPicPr>
        <p:blipFill>
          <a:blip r:embed="rId3">
            <a:alphaModFix amt="41000"/>
          </a:blip>
          <a:stretch>
            <a:fillRect/>
          </a:stretch>
        </p:blipFill>
        <p:spPr>
          <a:xfrm>
            <a:off x="126991" y="119652"/>
            <a:ext cx="11938017" cy="6033026"/>
          </a:xfrm>
          <a:prstGeom prst="rect">
            <a:avLst/>
          </a:prstGeom>
        </p:spPr>
      </p:pic>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2</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2122030" y="1950262"/>
            <a:ext cx="7973673" cy="690610"/>
          </a:xfrm>
        </p:spPr>
        <p:txBody>
          <a:bodyPr anchor="t">
            <a:normAutofit/>
          </a:bodyPr>
          <a:lstStyle/>
          <a:p>
            <a:pPr algn="ctr"/>
            <a:r>
              <a:rPr lang="en-US" sz="4000" b="1" dirty="0">
                <a:solidFill>
                  <a:schemeClr val="bg1"/>
                </a:solidFill>
                <a:latin typeface="Avenir LT Std 65 Medium"/>
              </a:rPr>
              <a:t>Designing Our Palm Beach Summary</a:t>
            </a: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5">
            <a:extLst>
              <a:ext uri="{28A0092B-C50C-407E-A947-70E740481C1C}">
                <a14:useLocalDpi xmlns:a14="http://schemas.microsoft.com/office/drawing/2010/main" val="0"/>
              </a:ext>
            </a:extLst>
          </a:blip>
          <a:srcRect b="41016"/>
          <a:stretch/>
        </p:blipFill>
        <p:spPr>
          <a:xfrm>
            <a:off x="4631225" y="3797668"/>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631225" y="522894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72398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3</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10" name="Picture 9" descr="An aerial view of a city&#10;&#10;Description automatically generated">
            <a:extLst>
              <a:ext uri="{FF2B5EF4-FFF2-40B4-BE49-F238E27FC236}">
                <a16:creationId xmlns:a16="http://schemas.microsoft.com/office/drawing/2014/main" id="{877F5000-4D0A-5D82-ABDA-DE26C8746F06}"/>
              </a:ext>
            </a:extLst>
          </p:cNvPr>
          <p:cNvPicPr>
            <a:picLocks noChangeAspect="1"/>
          </p:cNvPicPr>
          <p:nvPr/>
        </p:nvPicPr>
        <p:blipFill>
          <a:blip r:embed="rId4"/>
          <a:stretch>
            <a:fillRect/>
          </a:stretch>
        </p:blipFill>
        <p:spPr>
          <a:xfrm>
            <a:off x="391" y="0"/>
            <a:ext cx="12191217" cy="6858000"/>
          </a:xfrm>
          <a:prstGeom prst="rect">
            <a:avLst/>
          </a:prstGeom>
        </p:spPr>
      </p:pic>
    </p:spTree>
    <p:extLst>
      <p:ext uri="{BB962C8B-B14F-4D97-AF65-F5344CB8AC3E}">
        <p14:creationId xmlns:p14="http://schemas.microsoft.com/office/powerpoint/2010/main" val="1033835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4</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4" name="Picture 3">
            <a:extLst>
              <a:ext uri="{FF2B5EF4-FFF2-40B4-BE49-F238E27FC236}">
                <a16:creationId xmlns:a16="http://schemas.microsoft.com/office/drawing/2014/main" id="{1B541059-375A-F903-F9CD-8ADCD6C9E771}"/>
              </a:ext>
            </a:extLst>
          </p:cNvPr>
          <p:cNvPicPr>
            <a:picLocks noChangeAspect="1"/>
          </p:cNvPicPr>
          <p:nvPr/>
        </p:nvPicPr>
        <p:blipFill>
          <a:blip r:embed="rId4"/>
          <a:stretch>
            <a:fillRect/>
          </a:stretch>
        </p:blipFill>
        <p:spPr>
          <a:xfrm>
            <a:off x="38934" y="0"/>
            <a:ext cx="12114131" cy="6858000"/>
          </a:xfrm>
          <a:prstGeom prst="rect">
            <a:avLst/>
          </a:prstGeom>
        </p:spPr>
      </p:pic>
    </p:spTree>
    <p:extLst>
      <p:ext uri="{BB962C8B-B14F-4D97-AF65-F5344CB8AC3E}">
        <p14:creationId xmlns:p14="http://schemas.microsoft.com/office/powerpoint/2010/main" val="130355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5</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6" name="Picture 5" descr="A building with a parking lot&#10;&#10;Description automatically generated">
            <a:extLst>
              <a:ext uri="{FF2B5EF4-FFF2-40B4-BE49-F238E27FC236}">
                <a16:creationId xmlns:a16="http://schemas.microsoft.com/office/drawing/2014/main" id="{BE599E1F-6164-E674-D6BA-9D329942D83B}"/>
              </a:ext>
            </a:extLst>
          </p:cNvPr>
          <p:cNvPicPr>
            <a:picLocks noChangeAspect="1"/>
          </p:cNvPicPr>
          <p:nvPr/>
        </p:nvPicPr>
        <p:blipFill>
          <a:blip r:embed="rId4"/>
          <a:stretch>
            <a:fillRect/>
          </a:stretch>
        </p:blipFill>
        <p:spPr>
          <a:xfrm>
            <a:off x="51449" y="0"/>
            <a:ext cx="12089102" cy="6858000"/>
          </a:xfrm>
          <a:prstGeom prst="rect">
            <a:avLst/>
          </a:prstGeom>
        </p:spPr>
      </p:pic>
    </p:spTree>
    <p:extLst>
      <p:ext uri="{BB962C8B-B14F-4D97-AF65-F5344CB8AC3E}">
        <p14:creationId xmlns:p14="http://schemas.microsoft.com/office/powerpoint/2010/main" val="378713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6</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4" name="Picture 3" descr="A white building with trees and blue sky&#10;&#10;Description automatically generated">
            <a:extLst>
              <a:ext uri="{FF2B5EF4-FFF2-40B4-BE49-F238E27FC236}">
                <a16:creationId xmlns:a16="http://schemas.microsoft.com/office/drawing/2014/main" id="{7E7A8B73-981D-0151-9C16-CD433EE20FA7}"/>
              </a:ext>
            </a:extLst>
          </p:cNvPr>
          <p:cNvPicPr>
            <a:picLocks noChangeAspect="1"/>
          </p:cNvPicPr>
          <p:nvPr/>
        </p:nvPicPr>
        <p:blipFill>
          <a:blip r:embed="rId4"/>
          <a:stretch>
            <a:fillRect/>
          </a:stretch>
        </p:blipFill>
        <p:spPr>
          <a:xfrm>
            <a:off x="36534" y="0"/>
            <a:ext cx="12118932" cy="6858000"/>
          </a:xfrm>
          <a:prstGeom prst="rect">
            <a:avLst/>
          </a:prstGeom>
        </p:spPr>
      </p:pic>
    </p:spTree>
    <p:extLst>
      <p:ext uri="{BB962C8B-B14F-4D97-AF65-F5344CB8AC3E}">
        <p14:creationId xmlns:p14="http://schemas.microsoft.com/office/powerpoint/2010/main" val="1676004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AD4D1A-239F-3537-E42E-4051BAED9274}"/>
              </a:ext>
            </a:extLst>
          </p:cNvPr>
          <p:cNvSpPr>
            <a:spLocks noGrp="1"/>
          </p:cNvSpPr>
          <p:nvPr>
            <p:ph type="title"/>
          </p:nvPr>
        </p:nvSpPr>
        <p:spPr>
          <a:xfrm>
            <a:off x="876694" y="556726"/>
            <a:ext cx="2655755" cy="1066964"/>
          </a:xfrm>
        </p:spPr>
        <p:txBody>
          <a:bodyPr anchor="t">
            <a:normAutofit/>
          </a:bodyPr>
          <a:lstStyle/>
          <a:p>
            <a:r>
              <a:rPr lang="en-US" sz="3200" b="1" dirty="0">
                <a:solidFill>
                  <a:srgbClr val="364659"/>
                </a:solidFill>
                <a:latin typeface="+mn-lt"/>
              </a:rPr>
              <a:t>South End Zoning </a:t>
            </a:r>
            <a:endParaRPr lang="en-US" sz="3200" b="1" dirty="0">
              <a:solidFill>
                <a:srgbClr val="364659"/>
              </a:solidFill>
              <a:latin typeface="+mn-lt"/>
              <a:ea typeface="Calibri"/>
              <a:cs typeface="Calibri"/>
            </a:endParaRP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7</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pic>
        <p:nvPicPr>
          <p:cNvPr id="4" name="Picture 3">
            <a:extLst>
              <a:ext uri="{FF2B5EF4-FFF2-40B4-BE49-F238E27FC236}">
                <a16:creationId xmlns:a16="http://schemas.microsoft.com/office/drawing/2014/main" id="{7039E864-B7AB-DA0E-0337-6037CCFD059F}"/>
              </a:ext>
            </a:extLst>
          </p:cNvPr>
          <p:cNvPicPr>
            <a:picLocks noChangeAspect="1"/>
          </p:cNvPicPr>
          <p:nvPr/>
        </p:nvPicPr>
        <p:blipFill>
          <a:blip r:embed="rId4"/>
          <a:stretch>
            <a:fillRect/>
          </a:stretch>
        </p:blipFill>
        <p:spPr>
          <a:xfrm>
            <a:off x="-1640" y="0"/>
            <a:ext cx="12201142" cy="6858000"/>
          </a:xfrm>
          <a:prstGeom prst="rect">
            <a:avLst/>
          </a:prstGeom>
        </p:spPr>
      </p:pic>
    </p:spTree>
    <p:extLst>
      <p:ext uri="{BB962C8B-B14F-4D97-AF65-F5344CB8AC3E}">
        <p14:creationId xmlns:p14="http://schemas.microsoft.com/office/powerpoint/2010/main" val="3937258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DC4EE6-255A-07B4-97F1-1107A901EC5C}"/>
              </a:ext>
            </a:extLst>
          </p:cNvPr>
          <p:cNvSpPr/>
          <p:nvPr/>
        </p:nvSpPr>
        <p:spPr>
          <a:xfrm>
            <a:off x="151002" y="121571"/>
            <a:ext cx="11917636" cy="6028572"/>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ody of water with buildings in the distance">
            <a:extLst>
              <a:ext uri="{FF2B5EF4-FFF2-40B4-BE49-F238E27FC236}">
                <a16:creationId xmlns:a16="http://schemas.microsoft.com/office/drawing/2014/main" id="{FE63D0B0-A2C0-8A7B-6327-7614119A235A}"/>
              </a:ext>
            </a:extLst>
          </p:cNvPr>
          <p:cNvPicPr>
            <a:picLocks noChangeAspect="1"/>
          </p:cNvPicPr>
          <p:nvPr/>
        </p:nvPicPr>
        <p:blipFill>
          <a:blip r:embed="rId3">
            <a:alphaModFix amt="73000"/>
          </a:blip>
          <a:stretch>
            <a:fillRect/>
          </a:stretch>
        </p:blipFill>
        <p:spPr>
          <a:xfrm>
            <a:off x="151139" y="120580"/>
            <a:ext cx="11914911" cy="6024871"/>
          </a:xfrm>
          <a:prstGeom prst="rect">
            <a:avLst/>
          </a:prstGeom>
        </p:spPr>
      </p:pic>
      <p:pic>
        <p:nvPicPr>
          <p:cNvPr id="6" name="Content Placeholder 6" descr="A black background with a black square&#10;&#10;Description automatically generated with medium confidence">
            <a:extLst>
              <a:ext uri="{FF2B5EF4-FFF2-40B4-BE49-F238E27FC236}">
                <a16:creationId xmlns:a16="http://schemas.microsoft.com/office/drawing/2014/main" id="{B8AD2456-0DCB-B3B1-353B-23FEEA49A71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297048" y="6363767"/>
            <a:ext cx="1771590" cy="396836"/>
          </a:xfrm>
        </p:spPr>
      </p:pic>
      <p:sp>
        <p:nvSpPr>
          <p:cNvPr id="8" name="Slide Number Placeholder 16">
            <a:extLst>
              <a:ext uri="{FF2B5EF4-FFF2-40B4-BE49-F238E27FC236}">
                <a16:creationId xmlns:a16="http://schemas.microsoft.com/office/drawing/2014/main" id="{EBD3219A-36E2-93BB-3624-13AB0B36874D}"/>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8</a:t>
            </a:fld>
            <a:endParaRPr lang="en-US" b="1" dirty="0">
              <a:solidFill>
                <a:schemeClr val="tx1"/>
              </a:solidFill>
            </a:endParaRPr>
          </a:p>
        </p:txBody>
      </p:sp>
      <p:sp>
        <p:nvSpPr>
          <p:cNvPr id="9" name="Rectangle 8">
            <a:extLst>
              <a:ext uri="{FF2B5EF4-FFF2-40B4-BE49-F238E27FC236}">
                <a16:creationId xmlns:a16="http://schemas.microsoft.com/office/drawing/2014/main" id="{2B5CABA9-09E8-9ED6-4936-AA38559E70F0}"/>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7E17C7-CF14-7EEF-6792-A0DC66D74529}"/>
              </a:ext>
            </a:extLst>
          </p:cNvPr>
          <p:cNvSpPr txBox="1"/>
          <p:nvPr/>
        </p:nvSpPr>
        <p:spPr>
          <a:xfrm>
            <a:off x="876692" y="6376129"/>
            <a:ext cx="4954626" cy="369332"/>
          </a:xfrm>
          <a:prstGeom prst="rect">
            <a:avLst/>
          </a:prstGeom>
          <a:noFill/>
        </p:spPr>
        <p:txBody>
          <a:bodyPr wrap="none" rtlCol="0">
            <a:spAutoFit/>
          </a:bodyPr>
          <a:lstStyle/>
          <a:p>
            <a:r>
              <a:rPr lang="en-US" dirty="0">
                <a:solidFill>
                  <a:srgbClr val="1B252D"/>
                </a:solidFill>
              </a:rPr>
              <a:t>Town of Palm Beach, Florida – Zoning Code Update</a:t>
            </a:r>
          </a:p>
        </p:txBody>
      </p:sp>
      <p:sp>
        <p:nvSpPr>
          <p:cNvPr id="4" name="Title 1">
            <a:extLst>
              <a:ext uri="{FF2B5EF4-FFF2-40B4-BE49-F238E27FC236}">
                <a16:creationId xmlns:a16="http://schemas.microsoft.com/office/drawing/2014/main" id="{9A6EF04F-C813-7BA6-FF4E-E6C6972D30DC}"/>
              </a:ext>
            </a:extLst>
          </p:cNvPr>
          <p:cNvSpPr>
            <a:spLocks noGrp="1"/>
          </p:cNvSpPr>
          <p:nvPr>
            <p:ph type="title"/>
          </p:nvPr>
        </p:nvSpPr>
        <p:spPr>
          <a:xfrm>
            <a:off x="2198230" y="1668909"/>
            <a:ext cx="7824845" cy="690610"/>
          </a:xfrm>
        </p:spPr>
        <p:txBody>
          <a:bodyPr anchor="t">
            <a:normAutofit fontScale="90000"/>
          </a:bodyPr>
          <a:lstStyle/>
          <a:p>
            <a:pPr algn="ctr"/>
            <a:r>
              <a:rPr lang="en-US" b="1" dirty="0">
                <a:solidFill>
                  <a:schemeClr val="bg1"/>
                </a:solidFill>
                <a:latin typeface="Avenir LT Std 65 Medium"/>
              </a:rPr>
              <a:t>South End: Existing Conditions</a:t>
            </a:r>
            <a:endParaRPr lang="en-US" b="1" dirty="0">
              <a:solidFill>
                <a:schemeClr val="bg1"/>
              </a:solidFill>
              <a:latin typeface="Avenir LT Std 65 Medium" panose="020B0803020203020204" pitchFamily="34" charset="0"/>
            </a:endParaRPr>
          </a:p>
        </p:txBody>
      </p:sp>
      <p:pic>
        <p:nvPicPr>
          <p:cNvPr id="12" name="Picture 11" descr="A logo with a palm tree in a oval shape&#10;&#10;Description automatically generated">
            <a:extLst>
              <a:ext uri="{FF2B5EF4-FFF2-40B4-BE49-F238E27FC236}">
                <a16:creationId xmlns:a16="http://schemas.microsoft.com/office/drawing/2014/main" id="{74774B8E-5193-2F00-9FBB-5B8DA19F36BA}"/>
              </a:ext>
            </a:extLst>
          </p:cNvPr>
          <p:cNvPicPr>
            <a:picLocks noChangeAspect="1"/>
          </p:cNvPicPr>
          <p:nvPr/>
        </p:nvPicPr>
        <p:blipFill rotWithShape="1">
          <a:blip r:embed="rId5">
            <a:extLst>
              <a:ext uri="{28A0092B-C50C-407E-A947-70E740481C1C}">
                <a14:useLocalDpi xmlns:a14="http://schemas.microsoft.com/office/drawing/2010/main" val="0"/>
              </a:ext>
            </a:extLst>
          </a:blip>
          <a:srcRect b="41016"/>
          <a:stretch/>
        </p:blipFill>
        <p:spPr>
          <a:xfrm>
            <a:off x="4240778" y="3740990"/>
            <a:ext cx="2948343" cy="1374513"/>
          </a:xfrm>
          <a:prstGeom prst="rect">
            <a:avLst/>
          </a:prstGeom>
        </p:spPr>
      </p:pic>
      <p:sp>
        <p:nvSpPr>
          <p:cNvPr id="17" name="TextBox 16">
            <a:extLst>
              <a:ext uri="{FF2B5EF4-FFF2-40B4-BE49-F238E27FC236}">
                <a16:creationId xmlns:a16="http://schemas.microsoft.com/office/drawing/2014/main" id="{A48763DE-EBBE-02D0-29E8-58B1B81A6674}"/>
              </a:ext>
            </a:extLst>
          </p:cNvPr>
          <p:cNvSpPr txBox="1"/>
          <p:nvPr/>
        </p:nvSpPr>
        <p:spPr>
          <a:xfrm>
            <a:off x="4240779" y="5153376"/>
            <a:ext cx="2948342" cy="369332"/>
          </a:xfrm>
          <a:prstGeom prst="rect">
            <a:avLst/>
          </a:prstGeom>
          <a:noFill/>
        </p:spPr>
        <p:txBody>
          <a:bodyPr wrap="square">
            <a:spAutoFit/>
          </a:bodyPr>
          <a:lstStyle/>
          <a:p>
            <a:pPr algn="ctr"/>
            <a:r>
              <a:rPr lang="en-US" dirty="0">
                <a:solidFill>
                  <a:schemeClr val="bg1"/>
                </a:solidFill>
                <a:latin typeface="Avenir LT Std 45 Book" panose="020B0502020203020204" pitchFamily="34" charset="0"/>
              </a:rPr>
              <a:t>TOWN OF PALM BEACH</a:t>
            </a:r>
          </a:p>
        </p:txBody>
      </p:sp>
    </p:spTree>
    <p:extLst>
      <p:ext uri="{BB962C8B-B14F-4D97-AF65-F5344CB8AC3E}">
        <p14:creationId xmlns:p14="http://schemas.microsoft.com/office/powerpoint/2010/main" val="324161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AD4D1A-239F-3537-E42E-4051BAED9274}"/>
              </a:ext>
            </a:extLst>
          </p:cNvPr>
          <p:cNvSpPr>
            <a:spLocks noGrp="1"/>
          </p:cNvSpPr>
          <p:nvPr>
            <p:ph type="title"/>
          </p:nvPr>
        </p:nvSpPr>
        <p:spPr>
          <a:xfrm>
            <a:off x="560862" y="823904"/>
            <a:ext cx="6654017" cy="466305"/>
          </a:xfrm>
        </p:spPr>
        <p:txBody>
          <a:bodyPr anchor="t">
            <a:normAutofit fontScale="90000"/>
          </a:bodyPr>
          <a:lstStyle/>
          <a:p>
            <a:r>
              <a:rPr lang="en-US" sz="2000" dirty="0">
                <a:solidFill>
                  <a:srgbClr val="364659"/>
                </a:solidFill>
                <a:latin typeface="+mn-lt"/>
                <a:ea typeface="Calibri"/>
                <a:cs typeface="Calibri"/>
              </a:rPr>
              <a:t>3.20 miles long.</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.20 miles at its widest.</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350 acres.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65 acres of public recreation (not including beach).</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6.70 acres of tennis courts.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86 condo buildings, 2,000 units.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60% of total condo units in the Town.</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5–10-acre sites.</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3 to 8 story buildings – most 50-70 feet high.</a:t>
            </a:r>
            <a:br>
              <a:rPr lang="en-US" sz="2000" dirty="0">
                <a:solidFill>
                  <a:srgbClr val="364659"/>
                </a:solidFill>
                <a:latin typeface="+mn-lt"/>
                <a:ea typeface="Calibri"/>
                <a:cs typeface="Calibri"/>
              </a:rPr>
            </a:br>
            <a:br>
              <a:rPr lang="en-US" sz="2000" dirty="0">
                <a:solidFill>
                  <a:srgbClr val="364659"/>
                </a:solidFill>
                <a:latin typeface="+mn-lt"/>
                <a:ea typeface="Calibri"/>
                <a:cs typeface="Calibri"/>
              </a:rPr>
            </a:br>
            <a:r>
              <a:rPr lang="en-US" sz="2000" dirty="0">
                <a:solidFill>
                  <a:srgbClr val="364659"/>
                </a:solidFill>
                <a:latin typeface="+mn-lt"/>
                <a:ea typeface="Calibri"/>
                <a:cs typeface="Calibri"/>
              </a:rPr>
              <a:t>2/3 of buildings built before 1980; most built in the 1960’s and early 1970’s.</a:t>
            </a:r>
            <a:br>
              <a:rPr lang="en-US" sz="3200" dirty="0">
                <a:solidFill>
                  <a:srgbClr val="364659"/>
                </a:solidFill>
                <a:latin typeface="+mn-lt"/>
                <a:ea typeface="Calibri"/>
                <a:cs typeface="Calibri"/>
              </a:rPr>
            </a:br>
            <a:endParaRPr lang="en-US" sz="3200" dirty="0">
              <a:solidFill>
                <a:srgbClr val="364659"/>
              </a:solidFill>
              <a:latin typeface="+mn-lt"/>
              <a:ea typeface="Calibri"/>
              <a:cs typeface="Calibri"/>
            </a:endParaRPr>
          </a:p>
        </p:txBody>
      </p:sp>
      <p:pic>
        <p:nvPicPr>
          <p:cNvPr id="2" name="Content Placeholder 6" descr="A black background with a black square&#10;&#10;Description automatically generated with medium confidence">
            <a:extLst>
              <a:ext uri="{FF2B5EF4-FFF2-40B4-BE49-F238E27FC236}">
                <a16:creationId xmlns:a16="http://schemas.microsoft.com/office/drawing/2014/main" id="{FE31F8C9-ACBD-7E23-4E35-235C74100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97048" y="6363767"/>
            <a:ext cx="1771590" cy="396836"/>
          </a:xfrm>
        </p:spPr>
      </p:pic>
      <p:sp>
        <p:nvSpPr>
          <p:cNvPr id="3" name="Slide Number Placeholder 16">
            <a:extLst>
              <a:ext uri="{FF2B5EF4-FFF2-40B4-BE49-F238E27FC236}">
                <a16:creationId xmlns:a16="http://schemas.microsoft.com/office/drawing/2014/main" id="{088DA265-6750-9889-DCAE-E8ED551CB419}"/>
              </a:ext>
            </a:extLst>
          </p:cNvPr>
          <p:cNvSpPr>
            <a:spLocks noGrp="1"/>
          </p:cNvSpPr>
          <p:nvPr>
            <p:ph type="sldNum" sz="quarter" idx="12"/>
          </p:nvPr>
        </p:nvSpPr>
        <p:spPr>
          <a:xfrm>
            <a:off x="255165" y="6406684"/>
            <a:ext cx="457899" cy="329745"/>
          </a:xfrm>
        </p:spPr>
        <p:txBody>
          <a:bodyPr/>
          <a:lstStyle/>
          <a:p>
            <a:pPr algn="l"/>
            <a:fld id="{56113AA7-6989-41B0-8FBA-19FDA03CD3F0}" type="slidenum">
              <a:rPr lang="en-US" b="1" smtClean="0">
                <a:solidFill>
                  <a:schemeClr val="tx1"/>
                </a:solidFill>
              </a:rPr>
              <a:pPr algn="l"/>
              <a:t>9</a:t>
            </a:fld>
            <a:endParaRPr lang="en-US" b="1" dirty="0">
              <a:solidFill>
                <a:schemeClr val="tx1"/>
              </a:solidFill>
            </a:endParaRPr>
          </a:p>
        </p:txBody>
      </p:sp>
      <p:sp>
        <p:nvSpPr>
          <p:cNvPr id="5" name="Rectangle 4">
            <a:extLst>
              <a:ext uri="{FF2B5EF4-FFF2-40B4-BE49-F238E27FC236}">
                <a16:creationId xmlns:a16="http://schemas.microsoft.com/office/drawing/2014/main" id="{AA3E355C-3291-4974-CBD0-F82341081C4E}"/>
              </a:ext>
            </a:extLst>
          </p:cNvPr>
          <p:cNvSpPr/>
          <p:nvPr/>
        </p:nvSpPr>
        <p:spPr>
          <a:xfrm>
            <a:off x="151002" y="6255554"/>
            <a:ext cx="11917636" cy="45719"/>
          </a:xfrm>
          <a:prstGeom prst="rect">
            <a:avLst/>
          </a:prstGeom>
          <a:solidFill>
            <a:srgbClr val="3646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A5D85CC-14CD-5527-C4BE-116CB4781ABA}"/>
              </a:ext>
            </a:extLst>
          </p:cNvPr>
          <p:cNvSpPr txBox="1"/>
          <p:nvPr/>
        </p:nvSpPr>
        <p:spPr>
          <a:xfrm>
            <a:off x="876692" y="6376129"/>
            <a:ext cx="4954626" cy="369332"/>
          </a:xfrm>
          <a:prstGeom prst="rect">
            <a:avLst/>
          </a:prstGeom>
          <a:noFill/>
        </p:spPr>
        <p:txBody>
          <a:bodyPr wrap="none" rtlCol="0">
            <a:spAutoFit/>
          </a:bodyPr>
          <a:lstStyle/>
          <a:p>
            <a:r>
              <a:rPr lang="en-US" dirty="0">
                <a:solidFill>
                  <a:schemeClr val="tx1">
                    <a:lumMod val="50000"/>
                    <a:lumOff val="50000"/>
                  </a:schemeClr>
                </a:solidFill>
              </a:rPr>
              <a:t>Town of Palm Beach, Florida – Zoning Code Update</a:t>
            </a:r>
          </a:p>
        </p:txBody>
      </p:sp>
      <p:sp>
        <p:nvSpPr>
          <p:cNvPr id="4" name="TextBox 3">
            <a:extLst>
              <a:ext uri="{FF2B5EF4-FFF2-40B4-BE49-F238E27FC236}">
                <a16:creationId xmlns:a16="http://schemas.microsoft.com/office/drawing/2014/main" id="{171C8032-4779-F073-5E2E-4EC633C78210}"/>
              </a:ext>
            </a:extLst>
          </p:cNvPr>
          <p:cNvSpPr txBox="1"/>
          <p:nvPr/>
        </p:nvSpPr>
        <p:spPr>
          <a:xfrm>
            <a:off x="484114" y="225177"/>
            <a:ext cx="3670824" cy="461665"/>
          </a:xfrm>
          <a:prstGeom prst="rect">
            <a:avLst/>
          </a:prstGeom>
          <a:noFill/>
        </p:spPr>
        <p:txBody>
          <a:bodyPr wrap="square" rtlCol="0">
            <a:spAutoFit/>
          </a:bodyPr>
          <a:lstStyle/>
          <a:p>
            <a:r>
              <a:rPr lang="en-US" sz="2400" b="1" dirty="0">
                <a:solidFill>
                  <a:srgbClr val="364659"/>
                </a:solidFill>
                <a:ea typeface="Calibri"/>
                <a:cs typeface="Calibri"/>
              </a:rPr>
              <a:t>South End Snapshot</a:t>
            </a:r>
          </a:p>
        </p:txBody>
      </p:sp>
      <p:pic>
        <p:nvPicPr>
          <p:cNvPr id="7" name="Picture 6">
            <a:extLst>
              <a:ext uri="{FF2B5EF4-FFF2-40B4-BE49-F238E27FC236}">
                <a16:creationId xmlns:a16="http://schemas.microsoft.com/office/drawing/2014/main" id="{056AD669-B1A4-4265-DB2F-88529E3D9C30}"/>
              </a:ext>
            </a:extLst>
          </p:cNvPr>
          <p:cNvPicPr>
            <a:picLocks noChangeAspect="1"/>
          </p:cNvPicPr>
          <p:nvPr/>
        </p:nvPicPr>
        <p:blipFill>
          <a:blip r:embed="rId4"/>
          <a:stretch>
            <a:fillRect/>
          </a:stretch>
        </p:blipFill>
        <p:spPr>
          <a:xfrm>
            <a:off x="7787774" y="410290"/>
            <a:ext cx="3587102" cy="5561654"/>
          </a:xfrm>
          <a:prstGeom prst="rect">
            <a:avLst/>
          </a:prstGeom>
        </p:spPr>
      </p:pic>
    </p:spTree>
    <p:extLst>
      <p:ext uri="{BB962C8B-B14F-4D97-AF65-F5344CB8AC3E}">
        <p14:creationId xmlns:p14="http://schemas.microsoft.com/office/powerpoint/2010/main" val="2737803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91d618-53fb-4b6f-a57d-216bea607ca9" xsi:nil="true"/>
    <Matter_x0020_Associated xmlns="ae6a3061-84ab-4191-9ddc-3808de638ab8" xsi:nil="true"/>
    <ClientAssociated xmlns="ae6a3061-84ab-4191-9ddc-3808de638ab8" xsi:nil="true"/>
    <MatterID xmlns="ae6a3061-84ab-4191-9ddc-3808de638ab8" xsi:nil="true"/>
    <Creator xmlns="ae6a3061-84ab-4191-9ddc-3808de638ab8" xsi:nil="true"/>
    <_DCDateCreated xmlns="http://schemas.microsoft.com/sharepoint/v3/fields" xsi:nil="true"/>
    <lcf76f155ced4ddcb4097134ff3c332f xmlns="3b819cc6-d75e-415e-bbee-bd51c8e71d8f">
      <Terms xmlns="http://schemas.microsoft.com/office/infopath/2007/PartnerControls"/>
    </lcf76f155ced4ddcb4097134ff3c332f>
    <SharedWithUsers xmlns="4b1e5702-db34-455a-be13-04bd25a9bc54">
      <UserInfo>
        <DisplayName>Sean Suder</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03DFEE93F0364B964ABFACDD4D0990" ma:contentTypeVersion="23" ma:contentTypeDescription="Create a new document." ma:contentTypeScope="" ma:versionID="a7d379faaab710abf2f33168fc051d40">
  <xsd:schema xmlns:xsd="http://www.w3.org/2001/XMLSchema" xmlns:xs="http://www.w3.org/2001/XMLSchema" xmlns:p="http://schemas.microsoft.com/office/2006/metadata/properties" xmlns:ns2="ae6a3061-84ab-4191-9ddc-3808de638ab8" xmlns:ns3="http://schemas.microsoft.com/sharepoint/v3/fields" xmlns:ns4="3b819cc6-d75e-415e-bbee-bd51c8e71d8f" xmlns:ns5="4b1e5702-db34-455a-be13-04bd25a9bc54" xmlns:ns6="8891d618-53fb-4b6f-a57d-216bea607ca9" targetNamespace="http://schemas.microsoft.com/office/2006/metadata/properties" ma:root="true" ma:fieldsID="be462f62d2fc8a52ccab154aa99f3cd9" ns2:_="" ns3:_="" ns4:_="" ns5:_="" ns6:_="">
    <xsd:import namespace="ae6a3061-84ab-4191-9ddc-3808de638ab8"/>
    <xsd:import namespace="http://schemas.microsoft.com/sharepoint/v3/fields"/>
    <xsd:import namespace="3b819cc6-d75e-415e-bbee-bd51c8e71d8f"/>
    <xsd:import namespace="4b1e5702-db34-455a-be13-04bd25a9bc54"/>
    <xsd:import namespace="8891d618-53fb-4b6f-a57d-216bea607ca9"/>
    <xsd:element name="properties">
      <xsd:complexType>
        <xsd:sequence>
          <xsd:element name="documentManagement">
            <xsd:complexType>
              <xsd:all>
                <xsd:element ref="ns2:ClientAssociated" minOccurs="0"/>
                <xsd:element ref="ns2:MatterID" minOccurs="0"/>
                <xsd:element ref="ns2:Matter_x0020_Associated" minOccurs="0"/>
                <xsd:element ref="ns3:_DCDateCreated" minOccurs="0"/>
                <xsd:element ref="ns2:Creator"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5:SharedWithUsers" minOccurs="0"/>
                <xsd:element ref="ns5:SharedWithDetails" minOccurs="0"/>
                <xsd:element ref="ns4:MediaLengthInSeconds" minOccurs="0"/>
                <xsd:element ref="ns4:lcf76f155ced4ddcb4097134ff3c332f" minOccurs="0"/>
                <xsd:element ref="ns6: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6a3061-84ab-4191-9ddc-3808de638ab8" elementFormDefault="qualified">
    <xsd:import namespace="http://schemas.microsoft.com/office/2006/documentManagement/types"/>
    <xsd:import namespace="http://schemas.microsoft.com/office/infopath/2007/PartnerControls"/>
    <xsd:element name="ClientAssociated" ma:index="8" nillable="true" ma:displayName="Client Associated" ma:format="Dropdown" ma:internalName="ClientAssociated">
      <xsd:simpleType>
        <xsd:restriction base="dms:Text">
          <xsd:maxLength value="255"/>
        </xsd:restriction>
      </xsd:simpleType>
    </xsd:element>
    <xsd:element name="MatterID" ma:index="9" nillable="true" ma:displayName="Matter ID" ma:format="Dropdown" ma:internalName="MatterID">
      <xsd:simpleType>
        <xsd:restriction base="dms:Text">
          <xsd:maxLength value="255"/>
        </xsd:restriction>
      </xsd:simpleType>
    </xsd:element>
    <xsd:element name="Matter_x0020_Associated" ma:index="10" nillable="true" ma:displayName="Matter Associated" ma:internalName="Matter_x0020_Associated">
      <xsd:simpleType>
        <xsd:restriction base="dms:Text">
          <xsd:maxLength value="255"/>
        </xsd:restriction>
      </xsd:simpleType>
    </xsd:element>
    <xsd:element name="Creator" ma:index="12" nillable="true" ma:displayName="Creator" ma:internalName="Creato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1" nillable="true" ma:displayName="Date Created" ma:description="The date on which this resource was created" ma:format="DateTime" ma:internalName="Date_x0020_Cre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b819cc6-d75e-415e-bbee-bd51c8e71d8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38ec13e-7b6c-4187-ad24-e206b11b3d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1e5702-db34-455a-be13-04bd25a9bc54"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91d618-53fb-4b6f-a57d-216bea607ca9"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79F0E90C-CF05-48A3-831E-645F78F01F05}" ma:internalName="TaxCatchAll" ma:showField="CatchAllData" ma:web="{cdbdcd49-ec40-48cf-9458-c24a9b4c58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43BDDC-D895-450F-9311-7DE83E6ECC05}">
  <ds:schemaRefs>
    <ds:schemaRef ds:uri="http://schemas.microsoft.com/sharepoint/v3/fields"/>
    <ds:schemaRef ds:uri="http://purl.org/dc/elements/1.1/"/>
    <ds:schemaRef ds:uri="3b819cc6-d75e-415e-bbee-bd51c8e71d8f"/>
    <ds:schemaRef ds:uri="ae6a3061-84ab-4191-9ddc-3808de638ab8"/>
    <ds:schemaRef ds:uri="4b1e5702-db34-455a-be13-04bd25a9bc54"/>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8891d618-53fb-4b6f-a57d-216bea607ca9"/>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0C05FD5-8A26-4875-9D0A-6689987536AD}">
  <ds:schemaRefs>
    <ds:schemaRef ds:uri="http://schemas.microsoft.com/sharepoint/v3/contenttype/forms"/>
  </ds:schemaRefs>
</ds:datastoreItem>
</file>

<file path=customXml/itemProps3.xml><?xml version="1.0" encoding="utf-8"?>
<ds:datastoreItem xmlns:ds="http://schemas.openxmlformats.org/officeDocument/2006/customXml" ds:itemID="{8A332EDF-3BBA-48DD-9AA1-9636D4F863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6a3061-84ab-4191-9ddc-3808de638ab8"/>
    <ds:schemaRef ds:uri="http://schemas.microsoft.com/sharepoint/v3/fields"/>
    <ds:schemaRef ds:uri="3b819cc6-d75e-415e-bbee-bd51c8e71d8f"/>
    <ds:schemaRef ds:uri="4b1e5702-db34-455a-be13-04bd25a9bc54"/>
    <ds:schemaRef ds:uri="8891d618-53fb-4b6f-a57d-216bea607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17815</TotalTime>
  <Words>1506</Words>
  <Application>Microsoft Office PowerPoint</Application>
  <PresentationFormat>Widescreen</PresentationFormat>
  <Paragraphs>93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Avenir LT Std 45 Book</vt:lpstr>
      <vt:lpstr>Avenir LT Std 65 Medium</vt:lpstr>
      <vt:lpstr>Calibri</vt:lpstr>
      <vt:lpstr>Calibri Light</vt:lpstr>
      <vt:lpstr>Office Theme</vt:lpstr>
      <vt:lpstr> Zoning for the Future of the South End</vt:lpstr>
      <vt:lpstr>Designing Our Palm Beach Summary</vt:lpstr>
      <vt:lpstr>PowerPoint Presentation</vt:lpstr>
      <vt:lpstr>PowerPoint Presentation</vt:lpstr>
      <vt:lpstr>PowerPoint Presentation</vt:lpstr>
      <vt:lpstr>PowerPoint Presentation</vt:lpstr>
      <vt:lpstr>South End Zoning </vt:lpstr>
      <vt:lpstr>South End: Existing Conditions</vt:lpstr>
      <vt:lpstr>3.20 miles long.  .20 miles at its widest.  350 acres.  65 acres of public recreation (not including beach).  6.70 acres of tennis courts.  86 condo buildings, 2,000 units.  60% of total condo units in the Town.  5–10-acre sites.  3 to 8 story buildings – most 50-70 feet high.  2/3 of buildings built before 1980; most built in the 1960’s and early 1970’s. </vt:lpstr>
      <vt:lpstr>PowerPoint Presentation</vt:lpstr>
      <vt:lpstr>How Zoning Shaped the South End</vt:lpstr>
      <vt:lpstr>Pre-1974 Zoning   - 8 stories or 90 ft. max. height.  - 150 ft. setback from bulkhead line.  - “Motels” permitted by right.  - Accommodates single-family residences and condo buildings. </vt:lpstr>
      <vt:lpstr>Post-1974 Zoning   - 1/3 R-D(1), 1/3 R-D(2), 1/3 R-B and R-C + 25-acre PUD.  -  Residential, hotel, and limited restaurant uses.  - Buildings capped at 25 feet (2 stories) and 35 feet (3 stories).  - Development pattern frozen in time. </vt:lpstr>
      <vt:lpstr>The Future of South End Zoning</vt:lpstr>
      <vt:lpstr>South End Opportunities  - A unique maintenance free lifestyle in Palm Beach.   - Condo living; low maintenance Palm Beach lifestyle.  - A connection to water. Beachfront and lakefront living in Palm Beach at a more manageable price point for more people.   - Publicly available recreational opportunities (i.e. golf, parks)  - Water, water, water.   - Views, views, views.  - Very valuable land.</vt:lpstr>
      <vt:lpstr>  - Aging buildings needing maintenance and repairs – inspections.  - Changing tastes and preferences – low ceilings.   - Concerns over assessments.    - 2,000 units on a two-lane road.  - Sea level rise on the lake side.   - Monolithic buildings.   - A place frozen in time.  - Competition from other South Florida addresses.    - Very valuable land. </vt:lpstr>
      <vt:lpstr>- Rethink setbacks (bulkhead line, front yards).  - Rethink heights and rooflines.  - Rethink monolithic boxes (height limits promote flat roof boxes).  - Protect viewsheds through building placement and site line controls.  - Unfreeze the development pattern and allow for redevelopment in form that balances the interests.  - Introduce design guidelines that make the South End more architecturally and aesthetically connected to Mid-Town. </vt:lpstr>
      <vt:lpstr> www.pbzoning.org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Helferty</dc:creator>
  <cp:lastModifiedBy>Sean Suder</cp:lastModifiedBy>
  <cp:revision>295</cp:revision>
  <dcterms:created xsi:type="dcterms:W3CDTF">2023-10-12T16:47:19Z</dcterms:created>
  <dcterms:modified xsi:type="dcterms:W3CDTF">2024-03-06T13:08:02Z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0x0101001803DFEE93F0364B964ABFACDD4D0990</vt:lpwstr>
  </property>
  <property fmtid="{D5CDD505-2E9C-101B-9397-08002B2CF9AE}" pid="3" name="MediaServiceImageTags">
    <vt:lpwstr/>
  </property>
</Properties>
</file>