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60" r:id="rId4"/>
    <p:sldId id="281" r:id="rId5"/>
    <p:sldId id="282" r:id="rId6"/>
    <p:sldId id="259" r:id="rId7"/>
    <p:sldId id="262" r:id="rId8"/>
    <p:sldId id="263" r:id="rId9"/>
    <p:sldId id="261" r:id="rId10"/>
    <p:sldId id="264" r:id="rId11"/>
    <p:sldId id="265" r:id="rId12"/>
    <p:sldId id="275" r:id="rId13"/>
    <p:sldId id="276" r:id="rId14"/>
    <p:sldId id="277" r:id="rId15"/>
    <p:sldId id="278" r:id="rId16"/>
    <p:sldId id="279" r:id="rId17"/>
    <p:sldId id="280"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45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055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509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87339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9023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562635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813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596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576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119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52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107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450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643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397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377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803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6CE7D5-CF57-46EF-B807-FDD0502418D4}" type="datetimeFigureOut">
              <a:rPr lang="en-US" smtClean="0"/>
              <a:t>3/7/2024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38555040"/>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600-0699/0627/Sections/0627.706.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5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22742"/>
            <a:ext cx="9144000" cy="4782781"/>
          </a:xfrm>
        </p:spPr>
        <p:txBody>
          <a:bodyPr>
            <a:noAutofit/>
          </a:bodyPr>
          <a:lstStyle/>
          <a:p>
            <a:br>
              <a:rPr lang="en-US" b="1">
                <a:latin typeface="+mn-lt"/>
                <a:cs typeface="Calibri Light"/>
              </a:rPr>
            </a:br>
            <a:br>
              <a:rPr lang="en-US" b="1">
                <a:latin typeface="+mn-lt"/>
                <a:cs typeface="Calibri Light"/>
              </a:rPr>
            </a:br>
            <a:r>
              <a:rPr lang="en-US" b="1">
                <a:solidFill>
                  <a:schemeClr val="bg1"/>
                </a:solidFill>
                <a:latin typeface="+mn-lt"/>
                <a:cs typeface="Calibri Light"/>
              </a:rPr>
              <a:t>MILESTONE INSPECTION  / BUILDING RECERTIFICATION PROGRAM</a:t>
            </a:r>
            <a:br>
              <a:rPr lang="en-US" b="1">
                <a:solidFill>
                  <a:schemeClr val="bg1"/>
                </a:solidFill>
                <a:latin typeface="+mn-lt"/>
                <a:cs typeface="Calibri Light"/>
              </a:rPr>
            </a:br>
            <a:br>
              <a:rPr lang="en-US" b="1">
                <a:solidFill>
                  <a:schemeClr val="bg1"/>
                </a:solidFill>
                <a:latin typeface="+mn-lt"/>
                <a:cs typeface="Calibri Light"/>
              </a:rPr>
            </a:br>
            <a:r>
              <a:rPr lang="en-US" b="1">
                <a:solidFill>
                  <a:schemeClr val="bg1"/>
                </a:solidFill>
                <a:latin typeface="+mn-lt"/>
                <a:cs typeface="Calibri Light"/>
              </a:rPr>
              <a:t>RESIDENTIAL CONDOMINIUMS &amp; COOPERATIVES</a:t>
            </a:r>
            <a:endParaRPr lang="en-US" b="1">
              <a:solidFill>
                <a:schemeClr val="bg1"/>
              </a:solidFill>
              <a:latin typeface="+mn-lt"/>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a:extLst>
            <a:ext uri="{FF2B5EF4-FFF2-40B4-BE49-F238E27FC236}">
              <a16:creationId xmlns:a16="http://schemas.microsoft.com/office/drawing/2014/main" id="{659400C3-80AF-2E0B-3F64-0BF9B76EB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4E69F-6ACF-D2EA-CD30-81DD33E888FC}"/>
              </a:ext>
            </a:extLst>
          </p:cNvPr>
          <p:cNvSpPr>
            <a:spLocks noGrp="1"/>
          </p:cNvSpPr>
          <p:nvPr>
            <p:ph type="title"/>
          </p:nvPr>
        </p:nvSpPr>
        <p:spPr>
          <a:xfrm>
            <a:off x="684212" y="618427"/>
            <a:ext cx="10911158" cy="1507067"/>
          </a:xfrm>
        </p:spPr>
        <p:txBody>
          <a:bodyPr/>
          <a:lstStyle/>
          <a:p>
            <a:r>
              <a:rPr lang="en-US">
                <a:solidFill>
                  <a:schemeClr val="bg1"/>
                </a:solidFill>
              </a:rPr>
              <a:t>Substantial Structural Deterioration</a:t>
            </a:r>
          </a:p>
        </p:txBody>
      </p:sp>
      <p:sp>
        <p:nvSpPr>
          <p:cNvPr id="3" name="Content Placeholder 2">
            <a:extLst>
              <a:ext uri="{FF2B5EF4-FFF2-40B4-BE49-F238E27FC236}">
                <a16:creationId xmlns:a16="http://schemas.microsoft.com/office/drawing/2014/main" id="{9CDC45B0-41E7-E362-2953-34E8EC11D9E5}"/>
              </a:ext>
            </a:extLst>
          </p:cNvPr>
          <p:cNvSpPr>
            <a:spLocks noGrp="1"/>
          </p:cNvSpPr>
          <p:nvPr>
            <p:ph idx="1"/>
          </p:nvPr>
        </p:nvSpPr>
        <p:spPr>
          <a:xfrm>
            <a:off x="684212" y="2125494"/>
            <a:ext cx="9714656" cy="3615267"/>
          </a:xfrm>
        </p:spPr>
        <p:txBody>
          <a:bodyPr>
            <a:normAutofit fontScale="92500" lnSpcReduction="10000"/>
          </a:bodyPr>
          <a:lstStyle/>
          <a:p>
            <a:pPr marL="0" indent="0">
              <a:buNone/>
            </a:pPr>
            <a:r>
              <a:rPr lang="en-US" sz="2800" b="0" i="0">
                <a:solidFill>
                  <a:schemeClr val="bg1"/>
                </a:solidFill>
                <a:effectLst/>
                <a:latin typeface="Trebuchet MS" panose="020B0603020202020204" pitchFamily="34" charset="0"/>
              </a:rPr>
              <a:t>“Substantial structural deterioration” means substantial structural distress or substantial structural weakness that negatively affects a building’s general structural condition and integrity. The term does not include surface imperfections such as cracks, distortion, sagging, deflections, misalignment, signs of leakage, or peeling of finishes unless the licensed engineer or architect performing the phase one or phase two inspection determines that such surface imperfections are a sign of substantial structural deterioration.”</a:t>
            </a:r>
            <a:endParaRPr lang="en-US" sz="2800">
              <a:solidFill>
                <a:schemeClr val="bg1"/>
              </a:solidFill>
            </a:endParaRPr>
          </a:p>
        </p:txBody>
      </p:sp>
    </p:spTree>
    <p:extLst>
      <p:ext uri="{BB962C8B-B14F-4D97-AF65-F5344CB8AC3E}">
        <p14:creationId xmlns:p14="http://schemas.microsoft.com/office/powerpoint/2010/main" val="114919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2A951D-98B0-9D92-D69A-5C9EAB4B8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D3050-C92E-8A10-1C13-6D413C91BC2A}"/>
              </a:ext>
            </a:extLst>
          </p:cNvPr>
          <p:cNvSpPr>
            <a:spLocks noGrp="1"/>
          </p:cNvSpPr>
          <p:nvPr>
            <p:ph type="title"/>
          </p:nvPr>
        </p:nvSpPr>
        <p:spPr>
          <a:xfrm>
            <a:off x="1172464" y="442055"/>
            <a:ext cx="8534400" cy="1507067"/>
          </a:xfrm>
        </p:spPr>
        <p:txBody>
          <a:bodyPr/>
          <a:lstStyle/>
          <a:p>
            <a:r>
              <a:rPr lang="en-US">
                <a:solidFill>
                  <a:schemeClr val="bg1"/>
                </a:solidFill>
              </a:rPr>
              <a:t>Process:  Create List of Buildings</a:t>
            </a:r>
          </a:p>
        </p:txBody>
      </p:sp>
      <p:pic>
        <p:nvPicPr>
          <p:cNvPr id="5" name="Content Placeholder 4">
            <a:extLst>
              <a:ext uri="{FF2B5EF4-FFF2-40B4-BE49-F238E27FC236}">
                <a16:creationId xmlns:a16="http://schemas.microsoft.com/office/drawing/2014/main" id="{4DA0FD75-7973-6E2F-4F63-A52581AB8C53}"/>
              </a:ext>
            </a:extLst>
          </p:cNvPr>
          <p:cNvPicPr>
            <a:picLocks noGrp="1" noChangeAspect="1"/>
          </p:cNvPicPr>
          <p:nvPr>
            <p:ph idx="1"/>
          </p:nvPr>
        </p:nvPicPr>
        <p:blipFill>
          <a:blip r:embed="rId2"/>
          <a:stretch>
            <a:fillRect/>
          </a:stretch>
        </p:blipFill>
        <p:spPr>
          <a:xfrm>
            <a:off x="1680171" y="1949122"/>
            <a:ext cx="7518985" cy="3614738"/>
          </a:xfrm>
        </p:spPr>
      </p:pic>
    </p:spTree>
    <p:extLst>
      <p:ext uri="{BB962C8B-B14F-4D97-AF65-F5344CB8AC3E}">
        <p14:creationId xmlns:p14="http://schemas.microsoft.com/office/powerpoint/2010/main" val="191273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a:extLst>
            <a:ext uri="{FF2B5EF4-FFF2-40B4-BE49-F238E27FC236}">
              <a16:creationId xmlns:a16="http://schemas.microsoft.com/office/drawing/2014/main" id="{F9818EBA-B818-C388-1DA7-757A91984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AAB92-F32C-8A4D-31EE-3146913F147B}"/>
              </a:ext>
            </a:extLst>
          </p:cNvPr>
          <p:cNvSpPr>
            <a:spLocks noGrp="1"/>
          </p:cNvSpPr>
          <p:nvPr>
            <p:ph type="title"/>
          </p:nvPr>
        </p:nvSpPr>
        <p:spPr>
          <a:xfrm>
            <a:off x="655029" y="448551"/>
            <a:ext cx="8534400" cy="1507067"/>
          </a:xfrm>
        </p:spPr>
        <p:txBody>
          <a:bodyPr/>
          <a:lstStyle/>
          <a:p>
            <a:r>
              <a:rPr lang="en-US">
                <a:solidFill>
                  <a:schemeClr val="bg1"/>
                </a:solidFill>
              </a:rPr>
              <a:t>Process:  Send Out Letters</a:t>
            </a:r>
          </a:p>
        </p:txBody>
      </p:sp>
      <p:sp>
        <p:nvSpPr>
          <p:cNvPr id="3" name="Content Placeholder 2">
            <a:extLst>
              <a:ext uri="{FF2B5EF4-FFF2-40B4-BE49-F238E27FC236}">
                <a16:creationId xmlns:a16="http://schemas.microsoft.com/office/drawing/2014/main" id="{C32C4CAA-6853-793B-C24D-3E6A8D50B69B}"/>
              </a:ext>
            </a:extLst>
          </p:cNvPr>
          <p:cNvSpPr>
            <a:spLocks noGrp="1"/>
          </p:cNvSpPr>
          <p:nvPr>
            <p:ph idx="1"/>
          </p:nvPr>
        </p:nvSpPr>
        <p:spPr>
          <a:xfrm>
            <a:off x="655029" y="1530037"/>
            <a:ext cx="8343056" cy="3144104"/>
          </a:xfrm>
        </p:spPr>
        <p:txBody>
          <a:bodyPr>
            <a:normAutofit/>
          </a:bodyPr>
          <a:lstStyle/>
          <a:p>
            <a:r>
              <a:rPr lang="en-US" sz="2400" dirty="0">
                <a:solidFill>
                  <a:schemeClr val="bg1"/>
                </a:solidFill>
              </a:rPr>
              <a:t>Filtered County P.A. List of Buildings</a:t>
            </a:r>
          </a:p>
          <a:p>
            <a:r>
              <a:rPr lang="en-US" sz="2400" dirty="0">
                <a:solidFill>
                  <a:schemeClr val="bg1"/>
                </a:solidFill>
              </a:rPr>
              <a:t>Sent to 111 Building Owners</a:t>
            </a:r>
          </a:p>
          <a:p>
            <a:r>
              <a:rPr lang="en-US" sz="2400" dirty="0">
                <a:solidFill>
                  <a:schemeClr val="bg1"/>
                </a:solidFill>
              </a:rPr>
              <a:t>Certified Mail</a:t>
            </a:r>
          </a:p>
          <a:p>
            <a:r>
              <a:rPr lang="en-US" sz="2400" dirty="0">
                <a:solidFill>
                  <a:schemeClr val="bg1"/>
                </a:solidFill>
              </a:rPr>
              <a:t>Phase One Milestone Inspection Due Within 180 Days</a:t>
            </a:r>
          </a:p>
          <a:p>
            <a:r>
              <a:rPr lang="en-US" sz="2400" dirty="0">
                <a:solidFill>
                  <a:schemeClr val="bg1"/>
                </a:solidFill>
              </a:rPr>
              <a:t>Will Re-issue Letters if More</a:t>
            </a:r>
          </a:p>
          <a:p>
            <a:pPr marL="0" indent="0">
              <a:buNone/>
            </a:pPr>
            <a:r>
              <a:rPr lang="en-US" sz="2400" dirty="0">
                <a:solidFill>
                  <a:schemeClr val="bg1"/>
                </a:solidFill>
              </a:rPr>
              <a:t>	Time is Needed in 2024</a:t>
            </a:r>
          </a:p>
        </p:txBody>
      </p:sp>
      <p:pic>
        <p:nvPicPr>
          <p:cNvPr id="4098" name="Picture 2" descr="Certified Mail® Receipt Form">
            <a:extLst>
              <a:ext uri="{FF2B5EF4-FFF2-40B4-BE49-F238E27FC236}">
                <a16:creationId xmlns:a16="http://schemas.microsoft.com/office/drawing/2014/main" id="{367276A1-1E1C-1DA2-FF6E-20B476FA11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49" t="25290" r="9663" b="26743"/>
          <a:stretch/>
        </p:blipFill>
        <p:spPr bwMode="auto">
          <a:xfrm>
            <a:off x="7208196" y="4227444"/>
            <a:ext cx="4163405" cy="223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0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a:extLst>
            <a:ext uri="{FF2B5EF4-FFF2-40B4-BE49-F238E27FC236}">
              <a16:creationId xmlns:a16="http://schemas.microsoft.com/office/drawing/2014/main" id="{9BCE154C-8A9D-C238-18F9-9D914E377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07AD9-3803-D59F-D724-3E68146516CD}"/>
              </a:ext>
            </a:extLst>
          </p:cNvPr>
          <p:cNvSpPr>
            <a:spLocks noGrp="1"/>
          </p:cNvSpPr>
          <p:nvPr>
            <p:ph type="title"/>
          </p:nvPr>
        </p:nvSpPr>
        <p:spPr>
          <a:xfrm>
            <a:off x="766879" y="129340"/>
            <a:ext cx="10658239" cy="1037979"/>
          </a:xfrm>
        </p:spPr>
        <p:txBody>
          <a:bodyPr/>
          <a:lstStyle/>
          <a:p>
            <a:r>
              <a:rPr lang="en-US">
                <a:solidFill>
                  <a:schemeClr val="bg1"/>
                </a:solidFill>
              </a:rPr>
              <a:t>Process:  Phase One Milestone Inspection</a:t>
            </a:r>
          </a:p>
        </p:txBody>
      </p:sp>
      <p:sp>
        <p:nvSpPr>
          <p:cNvPr id="3" name="Content Placeholder 2">
            <a:extLst>
              <a:ext uri="{FF2B5EF4-FFF2-40B4-BE49-F238E27FC236}">
                <a16:creationId xmlns:a16="http://schemas.microsoft.com/office/drawing/2014/main" id="{6E4BA792-A81A-F78F-997F-D242A5736910}"/>
              </a:ext>
            </a:extLst>
          </p:cNvPr>
          <p:cNvSpPr>
            <a:spLocks noGrp="1"/>
          </p:cNvSpPr>
          <p:nvPr>
            <p:ph idx="1"/>
          </p:nvPr>
        </p:nvSpPr>
        <p:spPr>
          <a:xfrm>
            <a:off x="361544" y="1305667"/>
            <a:ext cx="11468911" cy="5172955"/>
          </a:xfrm>
        </p:spPr>
        <p:txBody>
          <a:bodyPr>
            <a:noAutofit/>
          </a:bodyPr>
          <a:lstStyle/>
          <a:p>
            <a:pPr marL="0" indent="0">
              <a:buNone/>
            </a:pPr>
            <a:r>
              <a:rPr lang="en-US" sz="2400" b="0" i="0">
                <a:solidFill>
                  <a:schemeClr val="bg1"/>
                </a:solidFill>
                <a:effectLst/>
                <a:latin typeface="Trebuchet MS" panose="020B0603020202020204" pitchFamily="34" charset="0"/>
              </a:rPr>
              <a:t>“Milestone inspection” means a structural inspection of a building, including an inspection of load-bearing elements and the primary structural members and primary structural systems as those terms are defined in s. </a:t>
            </a:r>
            <a:r>
              <a:rPr lang="en-US" sz="2400" b="1">
                <a:solidFill>
                  <a:schemeClr val="bg1"/>
                </a:solidFill>
                <a:effectLst/>
                <a:latin typeface="Trebuchet MS" panose="020B0603020202020204" pitchFamily="34" charset="0"/>
                <a:hlinkClick r:id="rId2">
                  <a:extLst>
                    <a:ext uri="{A12FA001-AC4F-418D-AE19-62706E023703}">
                      <ahyp:hlinkClr xmlns:ahyp="http://schemas.microsoft.com/office/drawing/2018/hyperlinkcolor" val="tx"/>
                    </a:ext>
                  </a:extLst>
                </a:hlinkClick>
              </a:rPr>
              <a:t>627.706</a:t>
            </a:r>
            <a:r>
              <a:rPr lang="en-US" sz="2400" b="1">
                <a:solidFill>
                  <a:schemeClr val="bg1"/>
                </a:solidFill>
                <a:effectLst/>
                <a:latin typeface="Trebuchet MS" panose="020B0603020202020204" pitchFamily="34" charset="0"/>
              </a:rPr>
              <a:t> (Insurance Rates &amp; Contracts)</a:t>
            </a:r>
            <a:r>
              <a:rPr lang="en-US" sz="2400" b="0" i="0">
                <a:solidFill>
                  <a:schemeClr val="bg1"/>
                </a:solidFill>
                <a:effectLst/>
                <a:latin typeface="Trebuchet MS" panose="020B0603020202020204" pitchFamily="34" charset="0"/>
              </a:rPr>
              <a:t>, by an architect licensed under chapter 481 or engineer licensed under chapter 471 authorized to practice in this state for the purposes of attesting to the life safety and adequacy of the structural components of the building and, to the extent reasonably possible, determining the general structural condition of the building as it affects the safety of such building, including a determination of any necessary maintenance, repair, or replacement of any structural component of the building. The purpose of such inspection is not to determine if the condition of an existing building is in compliance with the Florida Building Code or the </a:t>
            </a:r>
            <a:r>
              <a:rPr lang="en-US" sz="2400" b="0" i="0" err="1">
                <a:solidFill>
                  <a:schemeClr val="bg1"/>
                </a:solidFill>
                <a:effectLst/>
                <a:latin typeface="Trebuchet MS" panose="020B0603020202020204" pitchFamily="34" charset="0"/>
              </a:rPr>
              <a:t>firesafety</a:t>
            </a:r>
            <a:r>
              <a:rPr lang="en-US" sz="2400" b="0" i="0">
                <a:solidFill>
                  <a:schemeClr val="bg1"/>
                </a:solidFill>
                <a:effectLst/>
                <a:latin typeface="Trebuchet MS" panose="020B0603020202020204" pitchFamily="34" charset="0"/>
              </a:rPr>
              <a:t> code</a:t>
            </a:r>
            <a:r>
              <a:rPr lang="en-US" sz="2400">
                <a:solidFill>
                  <a:schemeClr val="bg1"/>
                </a:solidFill>
                <a:latin typeface="Trebuchet MS" panose="020B0603020202020204" pitchFamily="34" charset="0"/>
              </a:rPr>
              <a:t>.</a:t>
            </a:r>
            <a:r>
              <a:rPr lang="en-US" sz="2400" b="0" i="0">
                <a:solidFill>
                  <a:schemeClr val="bg1"/>
                </a:solidFill>
                <a:effectLst/>
                <a:latin typeface="Trebuchet MS" panose="020B0603020202020204" pitchFamily="34" charset="0"/>
              </a:rPr>
              <a:t>”</a:t>
            </a:r>
            <a:endParaRPr lang="en-US" sz="2400">
              <a:solidFill>
                <a:schemeClr val="bg1"/>
              </a:solidFill>
            </a:endParaRPr>
          </a:p>
        </p:txBody>
      </p:sp>
    </p:spTree>
    <p:extLst>
      <p:ext uri="{BB962C8B-B14F-4D97-AF65-F5344CB8AC3E}">
        <p14:creationId xmlns:p14="http://schemas.microsoft.com/office/powerpoint/2010/main" val="266510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a:extLst>
            <a:ext uri="{FF2B5EF4-FFF2-40B4-BE49-F238E27FC236}">
              <a16:creationId xmlns:a16="http://schemas.microsoft.com/office/drawing/2014/main" id="{FD849F4B-8A32-9E8D-7583-F29661A62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62931-8128-5243-15CD-1013EB3E6F96}"/>
              </a:ext>
            </a:extLst>
          </p:cNvPr>
          <p:cNvSpPr>
            <a:spLocks noGrp="1"/>
          </p:cNvSpPr>
          <p:nvPr>
            <p:ph type="title"/>
          </p:nvPr>
        </p:nvSpPr>
        <p:spPr>
          <a:xfrm>
            <a:off x="223736" y="365125"/>
            <a:ext cx="11828833" cy="1325563"/>
          </a:xfrm>
        </p:spPr>
        <p:txBody>
          <a:bodyPr/>
          <a:lstStyle/>
          <a:p>
            <a:r>
              <a:rPr lang="en-US">
                <a:solidFill>
                  <a:schemeClr val="bg1"/>
                </a:solidFill>
              </a:rPr>
              <a:t>Process:  Milestone Inspection Report – Phase 1</a:t>
            </a:r>
          </a:p>
        </p:txBody>
      </p:sp>
      <p:sp>
        <p:nvSpPr>
          <p:cNvPr id="3" name="Content Placeholder 2">
            <a:extLst>
              <a:ext uri="{FF2B5EF4-FFF2-40B4-BE49-F238E27FC236}">
                <a16:creationId xmlns:a16="http://schemas.microsoft.com/office/drawing/2014/main" id="{24F34E55-1EB7-E216-5610-7B168835791F}"/>
              </a:ext>
            </a:extLst>
          </p:cNvPr>
          <p:cNvSpPr>
            <a:spLocks noGrp="1"/>
          </p:cNvSpPr>
          <p:nvPr>
            <p:ph idx="1"/>
          </p:nvPr>
        </p:nvSpPr>
        <p:spPr>
          <a:xfrm>
            <a:off x="616118" y="1690688"/>
            <a:ext cx="7769124" cy="3360906"/>
          </a:xfrm>
        </p:spPr>
        <p:txBody>
          <a:bodyPr>
            <a:normAutofit/>
          </a:bodyPr>
          <a:lstStyle/>
          <a:p>
            <a:r>
              <a:rPr lang="en-US" sz="2400" dirty="0">
                <a:solidFill>
                  <a:schemeClr val="bg1"/>
                </a:solidFill>
              </a:rPr>
              <a:t>Demonstrates Compliance With New State Law, Not FBC</a:t>
            </a:r>
          </a:p>
          <a:p>
            <a:r>
              <a:rPr lang="en-US" sz="2400" dirty="0">
                <a:solidFill>
                  <a:schemeClr val="bg1"/>
                </a:solidFill>
              </a:rPr>
              <a:t>List of Needed Repairs Included</a:t>
            </a:r>
          </a:p>
          <a:p>
            <a:r>
              <a:rPr lang="en-US" sz="2400" dirty="0">
                <a:solidFill>
                  <a:schemeClr val="bg1"/>
                </a:solidFill>
              </a:rPr>
              <a:t>Qualitative Inspection</a:t>
            </a:r>
          </a:p>
          <a:p>
            <a:r>
              <a:rPr lang="en-US" sz="2400" dirty="0">
                <a:solidFill>
                  <a:schemeClr val="bg1"/>
                </a:solidFill>
              </a:rPr>
              <a:t>Is a Phase 2 Milestone Inspection Required – Evidence of Substantial Structural Deterioration?</a:t>
            </a:r>
          </a:p>
        </p:txBody>
      </p:sp>
    </p:spTree>
    <p:extLst>
      <p:ext uri="{BB962C8B-B14F-4D97-AF65-F5344CB8AC3E}">
        <p14:creationId xmlns:p14="http://schemas.microsoft.com/office/powerpoint/2010/main" val="287243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9380F6-30B4-ADBD-6739-4F29F91D6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0334B-343E-D15A-9D64-7BC574FC6DE4}"/>
              </a:ext>
            </a:extLst>
          </p:cNvPr>
          <p:cNvSpPr>
            <a:spLocks noGrp="1"/>
          </p:cNvSpPr>
          <p:nvPr>
            <p:ph type="title"/>
          </p:nvPr>
        </p:nvSpPr>
        <p:spPr>
          <a:xfrm>
            <a:off x="684212" y="335696"/>
            <a:ext cx="10677694" cy="1522287"/>
          </a:xfrm>
        </p:spPr>
        <p:txBody>
          <a:bodyPr>
            <a:normAutofit/>
          </a:bodyPr>
          <a:lstStyle/>
          <a:p>
            <a:r>
              <a:rPr lang="en-US" dirty="0">
                <a:solidFill>
                  <a:schemeClr val="bg1"/>
                </a:solidFill>
              </a:rPr>
              <a:t>Process:  Phase 2 Milestone Inspection and Report, If Required</a:t>
            </a:r>
          </a:p>
        </p:txBody>
      </p:sp>
      <p:pic>
        <p:nvPicPr>
          <p:cNvPr id="5122" name="Picture 2" descr="Structural Building Repair | Brick-and-Stone-Repair Service">
            <a:extLst>
              <a:ext uri="{FF2B5EF4-FFF2-40B4-BE49-F238E27FC236}">
                <a16:creationId xmlns:a16="http://schemas.microsoft.com/office/drawing/2014/main" id="{27DF742B-736D-6277-F353-709771856FC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872680" y="2201920"/>
            <a:ext cx="4762123" cy="35379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C4DE23-F1C6-0895-ACCD-42F3B87AD241}"/>
              </a:ext>
            </a:extLst>
          </p:cNvPr>
          <p:cNvSpPr txBox="1"/>
          <p:nvPr/>
        </p:nvSpPr>
        <p:spPr>
          <a:xfrm>
            <a:off x="1557197" y="2879002"/>
            <a:ext cx="3621385" cy="954107"/>
          </a:xfrm>
          <a:prstGeom prst="rect">
            <a:avLst/>
          </a:prstGeom>
          <a:noFill/>
        </p:spPr>
        <p:txBody>
          <a:bodyPr wrap="square" rtlCol="0">
            <a:spAutoFit/>
          </a:bodyPr>
          <a:lstStyle/>
          <a:p>
            <a:r>
              <a:rPr lang="en-US" sz="2800" dirty="0">
                <a:solidFill>
                  <a:schemeClr val="bg1"/>
                </a:solidFill>
              </a:rPr>
              <a:t>May Involve Destructive Testing</a:t>
            </a:r>
          </a:p>
        </p:txBody>
      </p:sp>
    </p:spTree>
    <p:extLst>
      <p:ext uri="{BB962C8B-B14F-4D97-AF65-F5344CB8AC3E}">
        <p14:creationId xmlns:p14="http://schemas.microsoft.com/office/powerpoint/2010/main" val="221079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a:extLst>
            <a:ext uri="{FF2B5EF4-FFF2-40B4-BE49-F238E27FC236}">
              <a16:creationId xmlns:a16="http://schemas.microsoft.com/office/drawing/2014/main" id="{F22D26B5-5CA2-ABEF-8E4E-2990A7B5A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0F718-9F05-3A56-CA87-9DCF58B3FAA7}"/>
              </a:ext>
            </a:extLst>
          </p:cNvPr>
          <p:cNvSpPr>
            <a:spLocks noGrp="1"/>
          </p:cNvSpPr>
          <p:nvPr>
            <p:ph type="title"/>
          </p:nvPr>
        </p:nvSpPr>
        <p:spPr>
          <a:xfrm>
            <a:off x="888492" y="440625"/>
            <a:ext cx="10726333" cy="1748098"/>
          </a:xfrm>
        </p:spPr>
        <p:txBody>
          <a:bodyPr/>
          <a:lstStyle/>
          <a:p>
            <a:r>
              <a:rPr lang="en-US">
                <a:solidFill>
                  <a:schemeClr val="bg1"/>
                </a:solidFill>
              </a:rPr>
              <a:t>Process: Apply for Town Building Permits, If Repair Work is Required</a:t>
            </a:r>
          </a:p>
        </p:txBody>
      </p:sp>
      <p:sp>
        <p:nvSpPr>
          <p:cNvPr id="3" name="Content Placeholder 2">
            <a:extLst>
              <a:ext uri="{FF2B5EF4-FFF2-40B4-BE49-F238E27FC236}">
                <a16:creationId xmlns:a16="http://schemas.microsoft.com/office/drawing/2014/main" id="{AAC24EC7-BB74-5C2A-DF28-D5F325436289}"/>
              </a:ext>
            </a:extLst>
          </p:cNvPr>
          <p:cNvSpPr>
            <a:spLocks noGrp="1"/>
          </p:cNvSpPr>
          <p:nvPr>
            <p:ph idx="1"/>
          </p:nvPr>
        </p:nvSpPr>
        <p:spPr>
          <a:xfrm>
            <a:off x="888492" y="2064423"/>
            <a:ext cx="6577136" cy="1670997"/>
          </a:xfrm>
        </p:spPr>
        <p:txBody>
          <a:bodyPr>
            <a:noAutofit/>
          </a:bodyPr>
          <a:lstStyle/>
          <a:p>
            <a:r>
              <a:rPr lang="en-US" sz="2400" dirty="0">
                <a:solidFill>
                  <a:schemeClr val="bg1"/>
                </a:solidFill>
              </a:rPr>
              <a:t>Stand Alone Permit</a:t>
            </a:r>
          </a:p>
          <a:p>
            <a:r>
              <a:rPr lang="en-US" sz="2400" dirty="0">
                <a:solidFill>
                  <a:schemeClr val="bg1"/>
                </a:solidFill>
              </a:rPr>
              <a:t>Annual Facilities Permit</a:t>
            </a:r>
          </a:p>
          <a:p>
            <a:r>
              <a:rPr lang="en-US" sz="2400" dirty="0">
                <a:solidFill>
                  <a:schemeClr val="bg1"/>
                </a:solidFill>
              </a:rPr>
              <a:t>Required Work to be Commenced Within 365 Days of the Report</a:t>
            </a:r>
          </a:p>
        </p:txBody>
      </p:sp>
      <p:pic>
        <p:nvPicPr>
          <p:cNvPr id="7" name="Picture 6">
            <a:extLst>
              <a:ext uri="{FF2B5EF4-FFF2-40B4-BE49-F238E27FC236}">
                <a16:creationId xmlns:a16="http://schemas.microsoft.com/office/drawing/2014/main" id="{4A4B96BB-B0AC-777C-B09E-AB630C6B45A6}"/>
              </a:ext>
            </a:extLst>
          </p:cNvPr>
          <p:cNvPicPr>
            <a:picLocks noChangeAspect="1"/>
          </p:cNvPicPr>
          <p:nvPr/>
        </p:nvPicPr>
        <p:blipFill>
          <a:blip r:embed="rId2"/>
          <a:stretch>
            <a:fillRect/>
          </a:stretch>
        </p:blipFill>
        <p:spPr>
          <a:xfrm>
            <a:off x="7819619" y="1934827"/>
            <a:ext cx="3424031" cy="4482548"/>
          </a:xfrm>
          <a:prstGeom prst="rect">
            <a:avLst/>
          </a:prstGeom>
        </p:spPr>
      </p:pic>
    </p:spTree>
    <p:extLst>
      <p:ext uri="{BB962C8B-B14F-4D97-AF65-F5344CB8AC3E}">
        <p14:creationId xmlns:p14="http://schemas.microsoft.com/office/powerpoint/2010/main" val="355896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5000"/>
                <a:lumOff val="5000"/>
              </a:schemeClr>
            </a:gs>
          </a:gsLst>
          <a:lin ang="6120000" scaled="1"/>
        </a:gradFill>
        <a:effectLst/>
      </p:bgPr>
    </p:bg>
    <p:spTree>
      <p:nvGrpSpPr>
        <p:cNvPr id="1" name="">
          <a:extLst>
            <a:ext uri="{FF2B5EF4-FFF2-40B4-BE49-F238E27FC236}">
              <a16:creationId xmlns:a16="http://schemas.microsoft.com/office/drawing/2014/main" id="{77B3D5A1-C99E-50FA-BB74-753692D10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D7D02-9072-8C77-A974-39319CAC2EF6}"/>
              </a:ext>
            </a:extLst>
          </p:cNvPr>
          <p:cNvSpPr>
            <a:spLocks noGrp="1"/>
          </p:cNvSpPr>
          <p:nvPr>
            <p:ph type="title"/>
          </p:nvPr>
        </p:nvSpPr>
        <p:spPr>
          <a:xfrm>
            <a:off x="684212" y="318004"/>
            <a:ext cx="8534400" cy="1507067"/>
          </a:xfrm>
        </p:spPr>
        <p:txBody>
          <a:bodyPr/>
          <a:lstStyle/>
          <a:p>
            <a:r>
              <a:rPr lang="en-US">
                <a:solidFill>
                  <a:schemeClr val="bg1"/>
                </a:solidFill>
              </a:rPr>
              <a:t>Process:  Town Tracking</a:t>
            </a:r>
          </a:p>
        </p:txBody>
      </p:sp>
      <p:sp>
        <p:nvSpPr>
          <p:cNvPr id="3" name="Content Placeholder 2">
            <a:extLst>
              <a:ext uri="{FF2B5EF4-FFF2-40B4-BE49-F238E27FC236}">
                <a16:creationId xmlns:a16="http://schemas.microsoft.com/office/drawing/2014/main" id="{D071DE4F-7084-A7EB-4491-396A3CBF6EEB}"/>
              </a:ext>
            </a:extLst>
          </p:cNvPr>
          <p:cNvSpPr>
            <a:spLocks noGrp="1"/>
          </p:cNvSpPr>
          <p:nvPr>
            <p:ph idx="1"/>
          </p:nvPr>
        </p:nvSpPr>
        <p:spPr>
          <a:xfrm>
            <a:off x="684211" y="1541477"/>
            <a:ext cx="10650727" cy="3615267"/>
          </a:xfrm>
        </p:spPr>
        <p:txBody>
          <a:bodyPr>
            <a:normAutofit/>
          </a:bodyPr>
          <a:lstStyle/>
          <a:p>
            <a:r>
              <a:rPr lang="en-US" sz="2400" dirty="0">
                <a:solidFill>
                  <a:schemeClr val="bg1"/>
                </a:solidFill>
              </a:rPr>
              <a:t>Town Maintains:</a:t>
            </a:r>
          </a:p>
          <a:p>
            <a:pPr marL="0" indent="0">
              <a:buNone/>
            </a:pPr>
            <a:r>
              <a:rPr lang="en-US" sz="2400" dirty="0">
                <a:solidFill>
                  <a:schemeClr val="bg1"/>
                </a:solidFill>
              </a:rPr>
              <a:t>	Date of Initial Mailing</a:t>
            </a:r>
          </a:p>
          <a:p>
            <a:pPr marL="0" indent="0">
              <a:buNone/>
            </a:pPr>
            <a:r>
              <a:rPr lang="en-US" sz="2400" dirty="0">
                <a:solidFill>
                  <a:schemeClr val="bg1"/>
                </a:solidFill>
              </a:rPr>
              <a:t>	Phase 1 Reports</a:t>
            </a:r>
          </a:p>
          <a:p>
            <a:pPr marL="0" indent="0">
              <a:buNone/>
            </a:pPr>
            <a:r>
              <a:rPr lang="en-US" sz="2400" dirty="0">
                <a:solidFill>
                  <a:schemeClr val="bg1"/>
                </a:solidFill>
              </a:rPr>
              <a:t>	If Substantial Structural Deterioration Was Found</a:t>
            </a:r>
          </a:p>
          <a:p>
            <a:pPr marL="0" indent="0">
              <a:buNone/>
            </a:pPr>
            <a:r>
              <a:rPr lang="en-US" sz="2400" dirty="0">
                <a:solidFill>
                  <a:schemeClr val="bg1"/>
                </a:solidFill>
              </a:rPr>
              <a:t>	Phase 2 </a:t>
            </a:r>
          </a:p>
          <a:p>
            <a:pPr marL="0" indent="0">
              <a:buNone/>
            </a:pPr>
            <a:r>
              <a:rPr lang="en-US" sz="2400" dirty="0">
                <a:solidFill>
                  <a:schemeClr val="bg1"/>
                </a:solidFill>
              </a:rPr>
              <a:t>	Next Inspection Year (10 Years From Date of Milestone Inspection)</a:t>
            </a:r>
          </a:p>
        </p:txBody>
      </p:sp>
    </p:spTree>
    <p:extLst>
      <p:ext uri="{BB962C8B-B14F-4D97-AF65-F5344CB8AC3E}">
        <p14:creationId xmlns:p14="http://schemas.microsoft.com/office/powerpoint/2010/main" val="255876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A28DCB-39FE-09BE-5F2B-0363F1706E97}"/>
            </a:ext>
          </a:extLst>
        </p:cNvPr>
        <p:cNvGrpSpPr/>
        <p:nvPr/>
      </p:nvGrpSpPr>
      <p:grpSpPr>
        <a:xfrm>
          <a:off x="0" y="0"/>
          <a:ext cx="0" cy="0"/>
          <a:chOff x="0" y="0"/>
          <a:chExt cx="0" cy="0"/>
        </a:xfrm>
      </p:grpSpPr>
      <p:pic>
        <p:nvPicPr>
          <p:cNvPr id="5" name="Picture 4" descr="Question marks in a line and one question mark is lit">
            <a:extLst>
              <a:ext uri="{FF2B5EF4-FFF2-40B4-BE49-F238E27FC236}">
                <a16:creationId xmlns:a16="http://schemas.microsoft.com/office/drawing/2014/main" id="{46CCDA73-D10A-9E00-316A-27CEE12ECC08}"/>
              </a:ext>
            </a:extLst>
          </p:cNvPr>
          <p:cNvPicPr>
            <a:picLocks noChangeAspect="1"/>
          </p:cNvPicPr>
          <p:nvPr/>
        </p:nvPicPr>
        <p:blipFill rotWithShape="1">
          <a:blip r:embed="rId2">
            <a:grayscl/>
          </a:blip>
          <a:srcRect t="2148" b="13583"/>
          <a:stretch/>
        </p:blipFill>
        <p:spPr>
          <a:xfrm>
            <a:off x="12698" y="10"/>
            <a:ext cx="12192000" cy="6857990"/>
          </a:xfrm>
          <a:prstGeom prst="rect">
            <a:avLst/>
          </a:prstGeom>
        </p:spPr>
      </p:pic>
      <p:sp>
        <p:nvSpPr>
          <p:cNvPr id="26" name="Rectangle 25">
            <a:extLst>
              <a:ext uri="{FF2B5EF4-FFF2-40B4-BE49-F238E27FC236}">
                <a16:creationId xmlns:a16="http://schemas.microsoft.com/office/drawing/2014/main" id="{8735A508-2662-409F-B5A3-AEA22CE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ingle Corner Rectangle 17">
            <a:extLst>
              <a:ext uri="{FF2B5EF4-FFF2-40B4-BE49-F238E27FC236}">
                <a16:creationId xmlns:a16="http://schemas.microsoft.com/office/drawing/2014/main" id="{CB8B592B-E5AA-4055-8CB3-6AEDB35A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26A9FD-91FF-4028-35A9-3C23E87755B1}"/>
              </a:ext>
            </a:extLst>
          </p:cNvPr>
          <p:cNvSpPr>
            <a:spLocks noGrp="1"/>
          </p:cNvSpPr>
          <p:nvPr>
            <p:ph type="title"/>
          </p:nvPr>
        </p:nvSpPr>
        <p:spPr>
          <a:xfrm>
            <a:off x="684212" y="4487332"/>
            <a:ext cx="8534400" cy="1507067"/>
          </a:xfrm>
        </p:spPr>
        <p:txBody>
          <a:bodyPr>
            <a:normAutofit/>
          </a:bodyPr>
          <a:lstStyle/>
          <a:p>
            <a:r>
              <a:rPr lang="en-US">
                <a:solidFill>
                  <a:schemeClr val="bg1"/>
                </a:solidFill>
              </a:rPr>
              <a:t>Questions ?</a:t>
            </a:r>
            <a:endParaRPr lang="en-US" dirty="0">
              <a:solidFill>
                <a:schemeClr val="bg1"/>
              </a:solidFill>
            </a:endParaRPr>
          </a:p>
        </p:txBody>
      </p:sp>
      <p:sp>
        <p:nvSpPr>
          <p:cNvPr id="3" name="Content Placeholder 2">
            <a:extLst>
              <a:ext uri="{FF2B5EF4-FFF2-40B4-BE49-F238E27FC236}">
                <a16:creationId xmlns:a16="http://schemas.microsoft.com/office/drawing/2014/main" id="{F784758A-C89A-D8AB-AFC1-B0DE7EFF6283}"/>
              </a:ext>
            </a:extLst>
          </p:cNvPr>
          <p:cNvSpPr>
            <a:spLocks noGrp="1"/>
          </p:cNvSpPr>
          <p:nvPr>
            <p:ph idx="1"/>
          </p:nvPr>
        </p:nvSpPr>
        <p:spPr>
          <a:xfrm>
            <a:off x="684212" y="685800"/>
            <a:ext cx="8534400" cy="3615267"/>
          </a:xfrm>
        </p:spPr>
        <p:txBody>
          <a:bodyPr>
            <a:normAutofit/>
          </a:bodyPr>
          <a:lstStyle/>
          <a:p>
            <a:pPr marL="0" indent="0">
              <a:buNone/>
            </a:pPr>
            <a:r>
              <a:rPr lang="en-US">
                <a:solidFill>
                  <a:schemeClr val="tx1"/>
                </a:solidFill>
              </a:rPr>
              <a:t>					</a:t>
            </a:r>
          </a:p>
          <a:p>
            <a:pPr marL="0" indent="0">
              <a:buNone/>
            </a:pPr>
            <a:r>
              <a:rPr lang="en-US">
                <a:solidFill>
                  <a:schemeClr val="tx1"/>
                </a:solidFill>
              </a:rPr>
              <a:t>					</a:t>
            </a:r>
          </a:p>
        </p:txBody>
      </p:sp>
      <p:grpSp>
        <p:nvGrpSpPr>
          <p:cNvPr id="30" name="Group 29">
            <a:extLst>
              <a:ext uri="{FF2B5EF4-FFF2-40B4-BE49-F238E27FC236}">
                <a16:creationId xmlns:a16="http://schemas.microsoft.com/office/drawing/2014/main" id="{6E8443E6-406A-4E9D-BBDF-18D82C7E57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31" name="Straight Connector 30">
              <a:extLst>
                <a:ext uri="{FF2B5EF4-FFF2-40B4-BE49-F238E27FC236}">
                  <a16:creationId xmlns:a16="http://schemas.microsoft.com/office/drawing/2014/main" id="{31BA182A-2104-4C55-A000-6A17CB398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7FCCA59-6939-4760-9F82-2FC2E686F5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FB56C56-4387-44BD-B03A-5191625A5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2F6CE9C-E697-4BCF-9715-53021444C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5D51363-57A9-46E1-8441-64EAF401C3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617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bg2">
                <a:tint val="97000"/>
                <a:hueMod val="92000"/>
                <a:satMod val="169000"/>
                <a:lumMod val="164000"/>
                <a:alpha val="98000"/>
              </a:schemeClr>
            </a:gs>
            <a:gs pos="100000">
              <a:schemeClr val="bg2">
                <a:shade val="96000"/>
                <a:satMod val="120000"/>
                <a:lumMod val="96000"/>
                <a:lumOff val="4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F2A3-09F4-1DD2-C7DA-FBA3B78E5118}"/>
              </a:ext>
            </a:extLst>
          </p:cNvPr>
          <p:cNvSpPr>
            <a:spLocks noGrp="1"/>
          </p:cNvSpPr>
          <p:nvPr>
            <p:ph type="title"/>
          </p:nvPr>
        </p:nvSpPr>
        <p:spPr>
          <a:xfrm>
            <a:off x="919104" y="419215"/>
            <a:ext cx="8534400" cy="1507067"/>
          </a:xfrm>
        </p:spPr>
        <p:txBody>
          <a:bodyPr>
            <a:normAutofit/>
          </a:bodyPr>
          <a:lstStyle/>
          <a:p>
            <a:r>
              <a:rPr lang="en-US" sz="4000">
                <a:solidFill>
                  <a:schemeClr val="bg1"/>
                </a:solidFill>
                <a:cs typeface="Calibri Light"/>
              </a:rPr>
              <a:t>Surfside, Florida – Champlain Towers South Collapse</a:t>
            </a:r>
            <a:endParaRPr lang="en-US" sz="4000">
              <a:solidFill>
                <a:schemeClr val="bg1"/>
              </a:solidFill>
            </a:endParaRPr>
          </a:p>
        </p:txBody>
      </p:sp>
      <p:sp>
        <p:nvSpPr>
          <p:cNvPr id="3" name="Content Placeholder 2">
            <a:extLst>
              <a:ext uri="{FF2B5EF4-FFF2-40B4-BE49-F238E27FC236}">
                <a16:creationId xmlns:a16="http://schemas.microsoft.com/office/drawing/2014/main" id="{66D8EEA8-2DFA-093E-7252-C4A07BFA01E9}"/>
              </a:ext>
            </a:extLst>
          </p:cNvPr>
          <p:cNvSpPr>
            <a:spLocks noGrp="1"/>
          </p:cNvSpPr>
          <p:nvPr>
            <p:ph idx="1"/>
          </p:nvPr>
        </p:nvSpPr>
        <p:spPr>
          <a:xfrm>
            <a:off x="1054660" y="1693721"/>
            <a:ext cx="9990567" cy="4299673"/>
          </a:xfrm>
        </p:spPr>
        <p:txBody>
          <a:bodyPr vert="horz" lIns="91440" tIns="45720" rIns="91440" bIns="45720" rtlCol="0" anchor="t">
            <a:normAutofit fontScale="92500" lnSpcReduction="20000"/>
          </a:bodyPr>
          <a:lstStyle/>
          <a:p>
            <a:endParaRPr lang="en-US" dirty="0">
              <a:cs typeface="Calibri"/>
            </a:endParaRPr>
          </a:p>
          <a:p>
            <a:endParaRPr lang="en-US" dirty="0">
              <a:solidFill>
                <a:schemeClr val="bg1"/>
              </a:solidFill>
              <a:cs typeface="Calibri"/>
            </a:endParaRPr>
          </a:p>
          <a:p>
            <a:r>
              <a:rPr lang="en-US" sz="2400" dirty="0">
                <a:solidFill>
                  <a:schemeClr val="bg1"/>
                </a:solidFill>
                <a:cs typeface="Calibri"/>
              </a:rPr>
              <a:t>June 24, 2021</a:t>
            </a:r>
          </a:p>
          <a:p>
            <a:r>
              <a:rPr lang="en-US" sz="2400" dirty="0">
                <a:solidFill>
                  <a:schemeClr val="bg1"/>
                </a:solidFill>
                <a:cs typeface="Calibri"/>
              </a:rPr>
              <a:t>12 Story Building</a:t>
            </a:r>
          </a:p>
          <a:p>
            <a:r>
              <a:rPr lang="en-US" sz="2400" dirty="0">
                <a:solidFill>
                  <a:schemeClr val="bg1"/>
                </a:solidFill>
                <a:cs typeface="Calibri"/>
              </a:rPr>
              <a:t>Building 40 Years Old</a:t>
            </a:r>
          </a:p>
          <a:p>
            <a:r>
              <a:rPr lang="en-US" sz="2400" dirty="0">
                <a:solidFill>
                  <a:schemeClr val="bg1"/>
                </a:solidFill>
                <a:cs typeface="Calibri"/>
              </a:rPr>
              <a:t>98 People Died</a:t>
            </a:r>
          </a:p>
          <a:p>
            <a:r>
              <a:rPr lang="en-US" sz="2400" dirty="0">
                <a:solidFill>
                  <a:schemeClr val="bg1"/>
                </a:solidFill>
                <a:cs typeface="Calibri"/>
              </a:rPr>
              <a:t>Only Broward County and Miami / Dade County had building recertification requirements at the time</a:t>
            </a:r>
          </a:p>
          <a:p>
            <a:r>
              <a:rPr lang="en-US" sz="2400" dirty="0">
                <a:solidFill>
                  <a:schemeClr val="bg1"/>
                </a:solidFill>
                <a:cs typeface="Calibri"/>
              </a:rPr>
              <a:t>Champlain Towers South just received their 40-year recertification inspection, but the condo board had not started any major structural repairs by the date of the building collapse</a:t>
            </a:r>
          </a:p>
          <a:p>
            <a:endParaRPr lang="en-US" sz="2400" dirty="0">
              <a:solidFill>
                <a:schemeClr val="bg1"/>
              </a:solidFill>
              <a:cs typeface="Calibri"/>
            </a:endParaRPr>
          </a:p>
        </p:txBody>
      </p:sp>
    </p:spTree>
    <p:extLst>
      <p:ext uri="{BB962C8B-B14F-4D97-AF65-F5344CB8AC3E}">
        <p14:creationId xmlns:p14="http://schemas.microsoft.com/office/powerpoint/2010/main" val="155104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99BE-547F-B81E-63C6-94369913EFA0}"/>
              </a:ext>
            </a:extLst>
          </p:cNvPr>
          <p:cNvSpPr>
            <a:spLocks noGrp="1"/>
          </p:cNvSpPr>
          <p:nvPr>
            <p:ph type="title"/>
          </p:nvPr>
        </p:nvSpPr>
        <p:spPr>
          <a:xfrm>
            <a:off x="667434" y="5267508"/>
            <a:ext cx="8534400" cy="1507067"/>
          </a:xfrm>
        </p:spPr>
        <p:txBody>
          <a:bodyPr/>
          <a:lstStyle/>
          <a:p>
            <a:r>
              <a:rPr lang="en-US"/>
              <a:t> </a:t>
            </a:r>
          </a:p>
        </p:txBody>
      </p:sp>
      <p:pic>
        <p:nvPicPr>
          <p:cNvPr id="1026" name="Picture 2" descr="Surfside damage photos, wreckage pictures: Condo collapse in ...">
            <a:extLst>
              <a:ext uri="{FF2B5EF4-FFF2-40B4-BE49-F238E27FC236}">
                <a16:creationId xmlns:a16="http://schemas.microsoft.com/office/drawing/2014/main" id="{759AE127-B7AD-94E1-6A45-21F3A10AB2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7127" y="467686"/>
            <a:ext cx="7304377" cy="487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D01B-F51B-7BA7-0148-776FF43090CB}"/>
              </a:ext>
            </a:extLst>
          </p:cNvPr>
          <p:cNvSpPr>
            <a:spLocks noGrp="1"/>
          </p:cNvSpPr>
          <p:nvPr>
            <p:ph type="title"/>
          </p:nvPr>
        </p:nvSpPr>
        <p:spPr>
          <a:xfrm>
            <a:off x="684213" y="5200396"/>
            <a:ext cx="8534400" cy="1507067"/>
          </a:xfrm>
        </p:spPr>
        <p:txBody>
          <a:bodyPr/>
          <a:lstStyle/>
          <a:p>
            <a:r>
              <a:rPr lang="en-US"/>
              <a:t> </a:t>
            </a:r>
          </a:p>
        </p:txBody>
      </p:sp>
      <p:pic>
        <p:nvPicPr>
          <p:cNvPr id="2050" name="Picture 2" descr="Collapsed Florida condo was sinking for decades: researcher">
            <a:extLst>
              <a:ext uri="{FF2B5EF4-FFF2-40B4-BE49-F238E27FC236}">
                <a16:creationId xmlns:a16="http://schemas.microsoft.com/office/drawing/2014/main" id="{F07F949F-01F0-C219-5D61-B2270D9687F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45364" y="383795"/>
            <a:ext cx="7701272" cy="513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4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4E25-B142-BE7D-B364-452CE39DF725}"/>
              </a:ext>
            </a:extLst>
          </p:cNvPr>
          <p:cNvSpPr>
            <a:spLocks noGrp="1"/>
          </p:cNvSpPr>
          <p:nvPr>
            <p:ph type="title"/>
          </p:nvPr>
        </p:nvSpPr>
        <p:spPr/>
        <p:txBody>
          <a:bodyPr/>
          <a:lstStyle/>
          <a:p>
            <a:endParaRPr lang="en-US">
              <a:solidFill>
                <a:schemeClr val="bg1"/>
              </a:solidFill>
            </a:endParaRPr>
          </a:p>
        </p:txBody>
      </p:sp>
      <p:sp>
        <p:nvSpPr>
          <p:cNvPr id="3" name="Content Placeholder 2">
            <a:extLst>
              <a:ext uri="{FF2B5EF4-FFF2-40B4-BE49-F238E27FC236}">
                <a16:creationId xmlns:a16="http://schemas.microsoft.com/office/drawing/2014/main" id="{80366BA9-83AF-4BDC-9A67-F860EE26C716}"/>
              </a:ext>
            </a:extLst>
          </p:cNvPr>
          <p:cNvSpPr>
            <a:spLocks noGrp="1"/>
          </p:cNvSpPr>
          <p:nvPr>
            <p:ph idx="1"/>
          </p:nvPr>
        </p:nvSpPr>
        <p:spPr>
          <a:xfrm>
            <a:off x="684211" y="685800"/>
            <a:ext cx="10237313" cy="5903007"/>
          </a:xfrm>
        </p:spPr>
        <p:txBody>
          <a:bodyPr>
            <a:normAutofit/>
          </a:bodyPr>
          <a:lstStyle/>
          <a:p>
            <a:pPr marL="0" indent="0">
              <a:buNone/>
            </a:pPr>
            <a:r>
              <a:rPr lang="en-US" sz="3200" dirty="0">
                <a:solidFill>
                  <a:schemeClr val="bg1"/>
                </a:solidFill>
              </a:rPr>
              <a:t>TOWN </a:t>
            </a:r>
            <a:r>
              <a:rPr lang="en-US" sz="3200">
                <a:solidFill>
                  <a:schemeClr val="bg1"/>
                </a:solidFill>
              </a:rPr>
              <a:t>INITIAL RESPONSE AND ACTIONS:</a:t>
            </a:r>
            <a:endParaRPr lang="en-US" sz="3200" dirty="0">
              <a:solidFill>
                <a:schemeClr val="bg1"/>
              </a:solidFill>
            </a:endParaRPr>
          </a:p>
          <a:p>
            <a:r>
              <a:rPr lang="en-US" dirty="0">
                <a:solidFill>
                  <a:schemeClr val="bg1"/>
                </a:solidFill>
              </a:rPr>
              <a:t>Town sent out letter on June 29, 2021(5 days after the Surfside disaster) putting all building owners on notice of the State regulations regarding condominium associations and their mandate to maintain common areas of their buildings – AND – encouraged building owners to undertake safety inspections of their buildings, similar to the Broward and Miami - Dade County Recertification programs.</a:t>
            </a:r>
          </a:p>
          <a:p>
            <a:r>
              <a:rPr lang="en-US" dirty="0">
                <a:solidFill>
                  <a:schemeClr val="bg1"/>
                </a:solidFill>
              </a:rPr>
              <a:t>Staff joined the Palm Beach County League of Cities Task Force to help draft County Regulations for Recertification of Buildings after the Surfside building collapse.</a:t>
            </a:r>
          </a:p>
          <a:p>
            <a:r>
              <a:rPr lang="en-US" dirty="0">
                <a:solidFill>
                  <a:schemeClr val="bg1"/>
                </a:solidFill>
              </a:rPr>
              <a:t>Staff drafted a Recertification program, ready to be adopted by Town Council, but held off to see what regulations would be adopted by the County or State.</a:t>
            </a:r>
          </a:p>
        </p:txBody>
      </p:sp>
    </p:spTree>
    <p:extLst>
      <p:ext uri="{BB962C8B-B14F-4D97-AF65-F5344CB8AC3E}">
        <p14:creationId xmlns:p14="http://schemas.microsoft.com/office/powerpoint/2010/main" val="238806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F2A3-09F4-1DD2-C7DA-FBA3B78E5118}"/>
              </a:ext>
            </a:extLst>
          </p:cNvPr>
          <p:cNvSpPr>
            <a:spLocks noGrp="1"/>
          </p:cNvSpPr>
          <p:nvPr>
            <p:ph type="title"/>
          </p:nvPr>
        </p:nvSpPr>
        <p:spPr>
          <a:xfrm>
            <a:off x="591933" y="653233"/>
            <a:ext cx="10662969" cy="1827320"/>
          </a:xfrm>
        </p:spPr>
        <p:txBody>
          <a:bodyPr>
            <a:normAutofit/>
          </a:bodyPr>
          <a:lstStyle/>
          <a:p>
            <a:r>
              <a:rPr lang="en-US">
                <a:solidFill>
                  <a:schemeClr val="bg1"/>
                </a:solidFill>
              </a:rPr>
              <a:t>2022 SB-4D &amp; 2023 SB-154 – Efforts to Ensure Residential Condominium &amp; Cooperative Safety and Financial Stability</a:t>
            </a:r>
          </a:p>
        </p:txBody>
      </p:sp>
      <p:sp>
        <p:nvSpPr>
          <p:cNvPr id="3" name="Content Placeholder 2">
            <a:extLst>
              <a:ext uri="{FF2B5EF4-FFF2-40B4-BE49-F238E27FC236}">
                <a16:creationId xmlns:a16="http://schemas.microsoft.com/office/drawing/2014/main" id="{66D8EEA8-2DFA-093E-7252-C4A07BFA01E9}"/>
              </a:ext>
            </a:extLst>
          </p:cNvPr>
          <p:cNvSpPr>
            <a:spLocks noGrp="1"/>
          </p:cNvSpPr>
          <p:nvPr>
            <p:ph idx="1"/>
          </p:nvPr>
        </p:nvSpPr>
        <p:spPr>
          <a:xfrm>
            <a:off x="591933" y="2002872"/>
            <a:ext cx="8534400" cy="4388875"/>
          </a:xfrm>
        </p:spPr>
        <p:txBody>
          <a:bodyPr>
            <a:normAutofit/>
          </a:bodyPr>
          <a:lstStyle/>
          <a:p>
            <a:endParaRPr lang="en-US" dirty="0"/>
          </a:p>
          <a:p>
            <a:r>
              <a:rPr lang="en-US" sz="2400" dirty="0">
                <a:solidFill>
                  <a:schemeClr val="bg1"/>
                </a:solidFill>
              </a:rPr>
              <a:t>Created Statewide Building Milestone Inspections.</a:t>
            </a:r>
          </a:p>
          <a:p>
            <a:r>
              <a:rPr lang="en-US" sz="2400" dirty="0">
                <a:solidFill>
                  <a:schemeClr val="bg1"/>
                </a:solidFill>
              </a:rPr>
              <a:t>Required Structural Integrity Reserve Studies (SIRS).</a:t>
            </a:r>
          </a:p>
          <a:p>
            <a:r>
              <a:rPr lang="en-US" sz="2400" dirty="0">
                <a:solidFill>
                  <a:schemeClr val="bg1"/>
                </a:solidFill>
              </a:rPr>
              <a:t>Prohibited the Ability to Waive or Reduce Structural Integrity Reserves.</a:t>
            </a:r>
          </a:p>
          <a:p>
            <a:r>
              <a:rPr lang="en-US" sz="2400" dirty="0">
                <a:solidFill>
                  <a:schemeClr val="bg1"/>
                </a:solidFill>
              </a:rPr>
              <a:t>2022 SB-4D Established the State Program; 2023 SB-154 Provided Some Limited County &amp; Municipal Changes to the Program</a:t>
            </a:r>
          </a:p>
          <a:p>
            <a:endParaRPr lang="en-US" dirty="0"/>
          </a:p>
        </p:txBody>
      </p:sp>
    </p:spTree>
    <p:extLst>
      <p:ext uri="{BB962C8B-B14F-4D97-AF65-F5344CB8AC3E}">
        <p14:creationId xmlns:p14="http://schemas.microsoft.com/office/powerpoint/2010/main" val="145815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a:extLst>
            <a:ext uri="{FF2B5EF4-FFF2-40B4-BE49-F238E27FC236}">
              <a16:creationId xmlns:a16="http://schemas.microsoft.com/office/drawing/2014/main" id="{DC9FF9FF-1B60-34C3-8D98-8A3831F4A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353EB-FD7A-D43A-9DB1-4B0D87FC230F}"/>
              </a:ext>
            </a:extLst>
          </p:cNvPr>
          <p:cNvSpPr>
            <a:spLocks noGrp="1"/>
          </p:cNvSpPr>
          <p:nvPr>
            <p:ph type="title"/>
          </p:nvPr>
        </p:nvSpPr>
        <p:spPr>
          <a:xfrm>
            <a:off x="818435" y="267759"/>
            <a:ext cx="8534400" cy="1507067"/>
          </a:xfrm>
        </p:spPr>
        <p:txBody>
          <a:bodyPr/>
          <a:lstStyle/>
          <a:p>
            <a:r>
              <a:rPr lang="en-US">
                <a:solidFill>
                  <a:schemeClr val="bg1"/>
                </a:solidFill>
              </a:rPr>
              <a:t>F.S. 553.899</a:t>
            </a:r>
          </a:p>
        </p:txBody>
      </p:sp>
      <p:sp>
        <p:nvSpPr>
          <p:cNvPr id="3" name="Content Placeholder 2">
            <a:extLst>
              <a:ext uri="{FF2B5EF4-FFF2-40B4-BE49-F238E27FC236}">
                <a16:creationId xmlns:a16="http://schemas.microsoft.com/office/drawing/2014/main" id="{F8E0FFE1-A2BF-F787-0391-C8B443C6F3CB}"/>
              </a:ext>
            </a:extLst>
          </p:cNvPr>
          <p:cNvSpPr>
            <a:spLocks noGrp="1"/>
          </p:cNvSpPr>
          <p:nvPr>
            <p:ph idx="1"/>
          </p:nvPr>
        </p:nvSpPr>
        <p:spPr>
          <a:xfrm>
            <a:off x="818435" y="1468877"/>
            <a:ext cx="9706893" cy="4464995"/>
          </a:xfrm>
        </p:spPr>
        <p:txBody>
          <a:bodyPr>
            <a:normAutofit/>
          </a:bodyPr>
          <a:lstStyle/>
          <a:p>
            <a:endParaRPr lang="en-US" b="1" i="0">
              <a:solidFill>
                <a:srgbClr val="000080"/>
              </a:solidFill>
              <a:effectLst/>
              <a:latin typeface="Trebuchet MS" panose="020B0603020202020204" pitchFamily="34" charset="0"/>
            </a:endParaRPr>
          </a:p>
          <a:p>
            <a:r>
              <a:rPr lang="en-US" b="1" i="0">
                <a:solidFill>
                  <a:schemeClr val="bg1"/>
                </a:solidFill>
                <a:effectLst/>
                <a:latin typeface="Trebuchet MS" panose="020B0603020202020204" pitchFamily="34" charset="0"/>
              </a:rPr>
              <a:t>553.899 </a:t>
            </a:r>
            <a:r>
              <a:rPr lang="en-US" sz="2400" b="1" i="0">
                <a:solidFill>
                  <a:schemeClr val="bg1"/>
                </a:solidFill>
                <a:effectLst/>
                <a:latin typeface="Trebuchet MS" panose="020B0603020202020204" pitchFamily="34" charset="0"/>
              </a:rPr>
              <a:t>Mandatory structural inspections for condominium and cooperative buildings.</a:t>
            </a:r>
            <a:r>
              <a:rPr lang="en-US" sz="2400" b="0" i="0">
                <a:solidFill>
                  <a:schemeClr val="bg1"/>
                </a:solidFill>
                <a:effectLst/>
                <a:latin typeface="Trebuchet MS" panose="020B0603020202020204" pitchFamily="34" charset="0"/>
              </a:rPr>
              <a:t>—(1) The Legislature finds that maintaining the structural integrity of a building throughout the life of the building is of paramount importance in order to ensure that buildings are structurally sound so as to not pose a threat to the public health, safety, or welfare. As such, the Legislature finds that the imposition of a statewide structural inspection program for aging condominium and cooperative buildings in this state is necessary to ensure that such buildings are safe for continued use.</a:t>
            </a:r>
          </a:p>
          <a:p>
            <a:endParaRPr lang="en-US"/>
          </a:p>
        </p:txBody>
      </p:sp>
    </p:spTree>
    <p:extLst>
      <p:ext uri="{BB962C8B-B14F-4D97-AF65-F5344CB8AC3E}">
        <p14:creationId xmlns:p14="http://schemas.microsoft.com/office/powerpoint/2010/main" val="350129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5DBB392-EF8E-D470-C6F5-111222154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D1FC8-7148-273C-6AFD-14C7E2AC6DEE}"/>
              </a:ext>
            </a:extLst>
          </p:cNvPr>
          <p:cNvSpPr>
            <a:spLocks noGrp="1"/>
          </p:cNvSpPr>
          <p:nvPr>
            <p:ph type="title"/>
          </p:nvPr>
        </p:nvSpPr>
        <p:spPr>
          <a:xfrm>
            <a:off x="838200" y="365126"/>
            <a:ext cx="10515600" cy="909444"/>
          </a:xfrm>
        </p:spPr>
        <p:txBody>
          <a:bodyPr/>
          <a:lstStyle/>
          <a:p>
            <a:r>
              <a:rPr lang="en-US">
                <a:solidFill>
                  <a:schemeClr val="bg1"/>
                </a:solidFill>
              </a:rPr>
              <a:t>FBC Chapter 1, Section 110.9</a:t>
            </a:r>
          </a:p>
        </p:txBody>
      </p:sp>
      <p:sp>
        <p:nvSpPr>
          <p:cNvPr id="4" name="Rectangle 1">
            <a:extLst>
              <a:ext uri="{FF2B5EF4-FFF2-40B4-BE49-F238E27FC236}">
                <a16:creationId xmlns:a16="http://schemas.microsoft.com/office/drawing/2014/main" id="{4F3A7DCF-D327-9E12-E6D7-1CD08D7D7738}"/>
              </a:ext>
            </a:extLst>
          </p:cNvPr>
          <p:cNvSpPr>
            <a:spLocks noGrp="1" noChangeArrowheads="1"/>
          </p:cNvSpPr>
          <p:nvPr>
            <p:ph idx="1"/>
          </p:nvPr>
        </p:nvSpPr>
        <p:spPr bwMode="auto">
          <a:xfrm>
            <a:off x="1711842" y="1597022"/>
            <a:ext cx="8312375" cy="49166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50784"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rPr>
              <a:t>110.9 Mandatory structural inspections for condominium and cooperative buildings.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rPr>
              <a:t>110.9.1 General.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424242"/>
                </a:solidFill>
                <a:effectLst/>
              </a:rPr>
              <a:t>The Legislature finds that maintaining the structural integrity of a building throughout its service life is of paramount importance in order to ensure that buildings are structurally sound so as to not pose a threat to the public health, safety, or welfare. As such, the  Legislature finds that the imposition of a statewide structural inspection program for aging condominium and cooperative buildings  in this state is necessary to ensure that such buildings are safe for continued use.</a:t>
            </a:r>
            <a:endParaRPr kumimoji="0" lang="en-US" altLang="en-US" sz="2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39550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6000"/>
                <a:lumOff val="4000"/>
              </a:schemeClr>
            </a:gs>
          </a:gsLst>
          <a:lin ang="6120000" scaled="1"/>
        </a:gradFill>
        <a:effectLst/>
      </p:bgPr>
    </p:bg>
    <p:spTree>
      <p:nvGrpSpPr>
        <p:cNvPr id="1" name="">
          <a:extLst>
            <a:ext uri="{FF2B5EF4-FFF2-40B4-BE49-F238E27FC236}">
              <a16:creationId xmlns:a16="http://schemas.microsoft.com/office/drawing/2014/main" id="{C75815FC-A099-290A-A8A1-AF2BD3128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633B1-FE8D-FA8A-0C88-3373C2E06AF6}"/>
              </a:ext>
            </a:extLst>
          </p:cNvPr>
          <p:cNvSpPr>
            <a:spLocks noGrp="1"/>
          </p:cNvSpPr>
          <p:nvPr>
            <p:ph type="title"/>
          </p:nvPr>
        </p:nvSpPr>
        <p:spPr>
          <a:xfrm>
            <a:off x="382638" y="538804"/>
            <a:ext cx="11426724" cy="1507067"/>
          </a:xfrm>
        </p:spPr>
        <p:txBody>
          <a:bodyPr/>
          <a:lstStyle/>
          <a:p>
            <a:r>
              <a:rPr lang="en-US">
                <a:solidFill>
                  <a:schemeClr val="bg1"/>
                </a:solidFill>
              </a:rPr>
              <a:t>Milestone Inspection Program Starting Year</a:t>
            </a:r>
          </a:p>
        </p:txBody>
      </p:sp>
      <p:sp>
        <p:nvSpPr>
          <p:cNvPr id="3" name="Content Placeholder 2">
            <a:extLst>
              <a:ext uri="{FF2B5EF4-FFF2-40B4-BE49-F238E27FC236}">
                <a16:creationId xmlns:a16="http://schemas.microsoft.com/office/drawing/2014/main" id="{A92BEA6D-384A-412C-4464-5C59B39ECC72}"/>
              </a:ext>
            </a:extLst>
          </p:cNvPr>
          <p:cNvSpPr>
            <a:spLocks noGrp="1"/>
          </p:cNvSpPr>
          <p:nvPr>
            <p:ph idx="1"/>
          </p:nvPr>
        </p:nvSpPr>
        <p:spPr>
          <a:xfrm>
            <a:off x="616119" y="1948595"/>
            <a:ext cx="8722434" cy="3615267"/>
          </a:xfrm>
        </p:spPr>
        <p:txBody>
          <a:bodyPr>
            <a:normAutofit/>
          </a:bodyPr>
          <a:lstStyle/>
          <a:p>
            <a:r>
              <a:rPr lang="en-US" sz="2400">
                <a:solidFill>
                  <a:schemeClr val="bg1"/>
                </a:solidFill>
              </a:rPr>
              <a:t>If the Building is 30 Years Old Before 7/1/2022 – Milestone Inspection Before 12/31/2024.</a:t>
            </a:r>
          </a:p>
          <a:p>
            <a:r>
              <a:rPr lang="en-US" sz="2400">
                <a:solidFill>
                  <a:schemeClr val="bg1"/>
                </a:solidFill>
              </a:rPr>
              <a:t>If the Building is 30 Years Old Between 7/1/2022 and 12/31/2024 – Milestone Inspection Before 12/31/2025.</a:t>
            </a:r>
          </a:p>
          <a:p>
            <a:r>
              <a:rPr lang="en-US" sz="2400">
                <a:solidFill>
                  <a:schemeClr val="bg1"/>
                </a:solidFill>
              </a:rPr>
              <a:t>If the Building is 30 Years Old On or After 12/31/2024 – Milestone Inspection At 30 Years of Age.</a:t>
            </a:r>
          </a:p>
        </p:txBody>
      </p:sp>
    </p:spTree>
    <p:extLst>
      <p:ext uri="{BB962C8B-B14F-4D97-AF65-F5344CB8AC3E}">
        <p14:creationId xmlns:p14="http://schemas.microsoft.com/office/powerpoint/2010/main" val="98996993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80</TotalTime>
  <Words>947</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Calibri Light</vt:lpstr>
      <vt:lpstr>Century Gothic</vt:lpstr>
      <vt:lpstr>Trebuchet MS</vt:lpstr>
      <vt:lpstr>Wingdings 3</vt:lpstr>
      <vt:lpstr>Slice</vt:lpstr>
      <vt:lpstr>  MILESTONE INSPECTION  / BUILDING RECERTIFICATION PROGRAM  RESIDENTIAL CONDOMINIUMS &amp; COOPERATIVES</vt:lpstr>
      <vt:lpstr>Surfside, Florida – Champlain Towers South Collapse</vt:lpstr>
      <vt:lpstr> </vt:lpstr>
      <vt:lpstr> </vt:lpstr>
      <vt:lpstr>PowerPoint Presentation</vt:lpstr>
      <vt:lpstr>2022 SB-4D &amp; 2023 SB-154 – Efforts to Ensure Residential Condominium &amp; Cooperative Safety and Financial Stability</vt:lpstr>
      <vt:lpstr>F.S. 553.899</vt:lpstr>
      <vt:lpstr>FBC Chapter 1, Section 110.9</vt:lpstr>
      <vt:lpstr>Milestone Inspection Program Starting Year</vt:lpstr>
      <vt:lpstr>Substantial Structural Deterioration</vt:lpstr>
      <vt:lpstr>Process:  Create List of Buildings</vt:lpstr>
      <vt:lpstr>Process:  Send Out Letters</vt:lpstr>
      <vt:lpstr>Process:  Phase One Milestone Inspection</vt:lpstr>
      <vt:lpstr>Process:  Milestone Inspection Report – Phase 1</vt:lpstr>
      <vt:lpstr>Process:  Phase 2 Milestone Inspection and Report, If Required</vt:lpstr>
      <vt:lpstr>Process: Apply for Town Building Permits, If Repair Work is Required</vt:lpstr>
      <vt:lpstr>Process:  Town Tracking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Bergman</dc:creator>
  <cp:lastModifiedBy>Wayne Bergman</cp:lastModifiedBy>
  <cp:revision>8</cp:revision>
  <dcterms:created xsi:type="dcterms:W3CDTF">2024-02-15T16:53:13Z</dcterms:created>
  <dcterms:modified xsi:type="dcterms:W3CDTF">2024-03-07T13:39:26Z</dcterms:modified>
</cp:coreProperties>
</file>